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10" r:id="rId1"/>
  </p:sldMasterIdLst>
  <p:notesMasterIdLst>
    <p:notesMasterId r:id="rId30"/>
  </p:notesMasterIdLst>
  <p:handoutMasterIdLst>
    <p:handoutMasterId r:id="rId31"/>
  </p:handoutMasterIdLst>
  <p:sldIdLst>
    <p:sldId id="2147471336" r:id="rId2"/>
    <p:sldId id="8108" r:id="rId3"/>
    <p:sldId id="2147471343" r:id="rId4"/>
    <p:sldId id="2147471347" r:id="rId5"/>
    <p:sldId id="2147471350" r:id="rId6"/>
    <p:sldId id="2147471346" r:id="rId7"/>
    <p:sldId id="2147471348" r:id="rId8"/>
    <p:sldId id="2147471349" r:id="rId9"/>
    <p:sldId id="2147471351" r:id="rId10"/>
    <p:sldId id="2147471353" r:id="rId11"/>
    <p:sldId id="2147471352" r:id="rId12"/>
    <p:sldId id="2147471354" r:id="rId13"/>
    <p:sldId id="2147471355" r:id="rId14"/>
    <p:sldId id="2147471356" r:id="rId15"/>
    <p:sldId id="2147471358" r:id="rId16"/>
    <p:sldId id="2147471357" r:id="rId17"/>
    <p:sldId id="2147471359" r:id="rId18"/>
    <p:sldId id="2147471361" r:id="rId19"/>
    <p:sldId id="2147471360" r:id="rId20"/>
    <p:sldId id="2147471362" r:id="rId21"/>
    <p:sldId id="2147471363" r:id="rId22"/>
    <p:sldId id="2147471364" r:id="rId23"/>
    <p:sldId id="2147471365" r:id="rId24"/>
    <p:sldId id="2147471368" r:id="rId25"/>
    <p:sldId id="2147471369" r:id="rId26"/>
    <p:sldId id="2147471366" r:id="rId27"/>
    <p:sldId id="2147471367" r:id="rId28"/>
    <p:sldId id="2147471341" r:id="rId29"/>
  </p:sldIdLst>
  <p:sldSz cx="12192000" cy="73152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fa_btg" initials="m" lastIdx="1" clrIdx="0">
    <p:extLst>
      <p:ext uri="{19B8F6BF-5375-455C-9EA6-DF929625EA0E}">
        <p15:presenceInfo xmlns:p15="http://schemas.microsoft.com/office/powerpoint/2012/main" userId="mofa_btg" providerId="None"/>
      </p:ext>
    </p:extLst>
  </p:cmAuthor>
  <p:cmAuthor id="2" name="jargalmaa" initials="j" lastIdx="1" clrIdx="1">
    <p:extLst>
      <p:ext uri="{19B8F6BF-5375-455C-9EA6-DF929625EA0E}">
        <p15:presenceInfo xmlns:p15="http://schemas.microsoft.com/office/powerpoint/2012/main" userId="jargalma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5B9BD5"/>
    <a:srgbClr val="43BB8D"/>
    <a:srgbClr val="30538B"/>
    <a:srgbClr val="69E781"/>
    <a:srgbClr val="FCBD24"/>
    <a:srgbClr val="4949E7"/>
    <a:srgbClr val="5EB2FC"/>
    <a:srgbClr val="3399E6"/>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69" autoAdjust="0"/>
    <p:restoredTop sz="95069" autoAdjust="0"/>
  </p:normalViewPr>
  <p:slideViewPr>
    <p:cSldViewPr snapToGrid="0">
      <p:cViewPr varScale="1">
        <p:scale>
          <a:sx n="99" d="100"/>
          <a:sy n="99" d="100"/>
        </p:scale>
        <p:origin x="1080" y="90"/>
      </p:cViewPr>
      <p:guideLst>
        <p:guide orient="horz" pos="23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648018648018648E-2"/>
          <c:y val="5.0228310502283102E-2"/>
          <c:w val="0.67755226400895696"/>
          <c:h val="0.8995433789954338"/>
        </c:manualLayout>
      </c:layout>
      <c:bar3DChart>
        <c:barDir val="col"/>
        <c:grouping val="clustered"/>
        <c:varyColors val="0"/>
        <c:ser>
          <c:idx val="0"/>
          <c:order val="0"/>
          <c:tx>
            <c:strRef>
              <c:f>Sheet1!$B$1</c:f>
              <c:strCache>
                <c:ptCount val="1"/>
                <c:pt idx="0">
                  <c:v>Бүрэн хангалттай (85%-иас дээш)</c:v>
                </c:pt>
              </c:strCache>
            </c:strRef>
          </c:tx>
          <c:spPr>
            <a:solidFill>
              <a:schemeClr val="accent6">
                <a:alpha val="70000"/>
              </a:schemeClr>
            </a:solidFill>
            <a:ln w="9525" cap="flat" cmpd="sng" algn="ctr">
              <a:solidFill>
                <a:schemeClr val="accent6"/>
              </a:solidFill>
              <a:round/>
            </a:ln>
            <a:effectLst>
              <a:outerShdw blurRad="50800" dist="50800" dir="5400000" algn="ctr" rotWithShape="0">
                <a:srgbClr val="000000"/>
              </a:outerShdw>
            </a:effectLst>
            <a:sp3d contourW="9525">
              <a:contourClr>
                <a:schemeClr val="accent6"/>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6"/>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Sheet1!$B$2</c:f>
              <c:numCache>
                <c:formatCode>General</c:formatCode>
                <c:ptCount val="1"/>
                <c:pt idx="0">
                  <c:v>122</c:v>
                </c:pt>
              </c:numCache>
            </c:numRef>
          </c:val>
          <c:extLst>
            <c:ext xmlns:c16="http://schemas.microsoft.com/office/drawing/2014/chart" uri="{C3380CC4-5D6E-409C-BE32-E72D297353CC}">
              <c16:uniqueId val="{00000000-1378-493F-8F6C-72DA59F7DEF2}"/>
            </c:ext>
          </c:extLst>
        </c:ser>
        <c:ser>
          <c:idx val="1"/>
          <c:order val="1"/>
          <c:tx>
            <c:strRef>
              <c:f>Sheet1!$C$1</c:f>
              <c:strCache>
                <c:ptCount val="1"/>
                <c:pt idx="0">
                  <c:v> Хангалттай       (70-84% хүртэл)</c:v>
                </c:pt>
              </c:strCache>
            </c:strRef>
          </c:tx>
          <c:spPr>
            <a:solidFill>
              <a:schemeClr val="accent5">
                <a:alpha val="70000"/>
              </a:schemeClr>
            </a:solidFill>
            <a:ln w="9525" cap="flat" cmpd="sng" algn="ctr">
              <a:solidFill>
                <a:schemeClr val="accent5"/>
              </a:solidFill>
              <a:round/>
            </a:ln>
            <a:effectLst/>
            <a:sp3d contourW="9525">
              <a:contourClr>
                <a:schemeClr val="accent5"/>
              </a:contourClr>
            </a:sp3d>
          </c:spPr>
          <c:invertIfNegative val="0"/>
          <c:dLbls>
            <c:dLbl>
              <c:idx val="0"/>
              <c:layout>
                <c:manualLayout>
                  <c:x val="0"/>
                  <c:y val="-2.1529820921052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78-493F-8F6C-72DA59F7DE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Sheet1!$C$2</c:f>
              <c:numCache>
                <c:formatCode>General</c:formatCode>
                <c:ptCount val="1"/>
                <c:pt idx="0">
                  <c:v>21</c:v>
                </c:pt>
              </c:numCache>
            </c:numRef>
          </c:val>
          <c:extLst>
            <c:ext xmlns:c16="http://schemas.microsoft.com/office/drawing/2014/chart" uri="{C3380CC4-5D6E-409C-BE32-E72D297353CC}">
              <c16:uniqueId val="{00000002-1378-493F-8F6C-72DA59F7DEF2}"/>
            </c:ext>
          </c:extLst>
        </c:ser>
        <c:ser>
          <c:idx val="2"/>
          <c:order val="2"/>
          <c:tx>
            <c:strRef>
              <c:f>Sheet1!$D$1</c:f>
              <c:strCache>
                <c:ptCount val="1"/>
                <c:pt idx="0">
                  <c:v>Хангалтгүй         (69% хүртэл)</c:v>
                </c:pt>
              </c:strCache>
            </c:strRef>
          </c:tx>
          <c:spPr>
            <a:solidFill>
              <a:schemeClr val="accent2">
                <a:alpha val="70000"/>
              </a:schemeClr>
            </a:solidFill>
            <a:ln w="9525" cap="flat" cmpd="sng" algn="ctr">
              <a:solidFill>
                <a:schemeClr val="accent2"/>
              </a:solidFill>
              <a:round/>
            </a:ln>
            <a:effectLst/>
            <a:sp3d contourW="9525">
              <a:contourClr>
                <a:schemeClr val="accent2"/>
              </a:contourClr>
            </a:sp3d>
          </c:spPr>
          <c:invertIfNegative val="0"/>
          <c:dLbls>
            <c:dLbl>
              <c:idx val="0"/>
              <c:layout>
                <c:manualLayout>
                  <c:x val="-4.5232871743000297E-17"/>
                  <c:y val="-2.9603503766447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78-493F-8F6C-72DA59F7DE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Sheet1!$D$2</c:f>
              <c:numCache>
                <c:formatCode>General</c:formatCode>
                <c:ptCount val="1"/>
                <c:pt idx="0">
                  <c:v>14</c:v>
                </c:pt>
              </c:numCache>
            </c:numRef>
          </c:val>
          <c:extLst>
            <c:ext xmlns:c16="http://schemas.microsoft.com/office/drawing/2014/chart" uri="{C3380CC4-5D6E-409C-BE32-E72D297353CC}">
              <c16:uniqueId val="{00000004-1378-493F-8F6C-72DA59F7DEF2}"/>
            </c:ext>
          </c:extLst>
        </c:ser>
        <c:ser>
          <c:idx val="3"/>
          <c:order val="3"/>
          <c:tx>
            <c:strRef>
              <c:f>Sheet1!$E$1</c:f>
              <c:strCache>
                <c:ptCount val="1"/>
                <c:pt idx="0">
                  <c:v>Хугацаа болоогүй</c:v>
                </c:pt>
              </c:strCache>
            </c:strRef>
          </c:tx>
          <c:spPr>
            <a:solidFill>
              <a:schemeClr val="accent4">
                <a:alpha val="70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0"/>
                  <c:y val="-2.15298209210526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78-493F-8F6C-72DA59F7DE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Sheet1!$E$2</c:f>
              <c:numCache>
                <c:formatCode>General</c:formatCode>
                <c:ptCount val="1"/>
                <c:pt idx="0">
                  <c:v>1</c:v>
                </c:pt>
              </c:numCache>
            </c:numRef>
          </c:val>
          <c:extLst>
            <c:ext xmlns:c16="http://schemas.microsoft.com/office/drawing/2014/chart" uri="{C3380CC4-5D6E-409C-BE32-E72D297353CC}">
              <c16:uniqueId val="{00000006-1378-493F-8F6C-72DA59F7DEF2}"/>
            </c:ext>
          </c:extLst>
        </c:ser>
        <c:dLbls>
          <c:showLegendKey val="0"/>
          <c:showVal val="1"/>
          <c:showCatName val="0"/>
          <c:showSerName val="0"/>
          <c:showPercent val="0"/>
          <c:showBubbleSize val="0"/>
        </c:dLbls>
        <c:gapWidth val="150"/>
        <c:shape val="box"/>
        <c:axId val="823190752"/>
        <c:axId val="856400000"/>
        <c:axId val="0"/>
      </c:bar3DChart>
      <c:catAx>
        <c:axId val="823190752"/>
        <c:scaling>
          <c:orientation val="minMax"/>
        </c:scaling>
        <c:delete val="1"/>
        <c:axPos val="b"/>
        <c:numFmt formatCode="General" sourceLinked="1"/>
        <c:majorTickMark val="none"/>
        <c:minorTickMark val="none"/>
        <c:tickLblPos val="nextTo"/>
        <c:crossAx val="856400000"/>
        <c:crosses val="autoZero"/>
        <c:auto val="1"/>
        <c:lblAlgn val="ctr"/>
        <c:lblOffset val="100"/>
        <c:noMultiLvlLbl val="0"/>
      </c:catAx>
      <c:valAx>
        <c:axId val="85640000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823190752"/>
        <c:crosses val="autoZero"/>
        <c:crossBetween val="between"/>
      </c:valAx>
      <c:spPr>
        <a:noFill/>
        <a:ln>
          <a:noFill/>
        </a:ln>
        <a:effectLst/>
      </c:spPr>
    </c:plotArea>
    <c:legend>
      <c:legendPos val="r"/>
      <c:layout>
        <c:manualLayout>
          <c:xMode val="edge"/>
          <c:yMode val="edge"/>
          <c:x val="0.66524076243104024"/>
          <c:y val="0.1070057528698658"/>
          <c:w val="0.30027442772185126"/>
          <c:h val="0.709563153920828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mn-M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1555394000243198"/>
          <c:y val="6.1520948488407938E-2"/>
          <c:w val="0.63711504985274692"/>
          <c:h val="0.87626303846166154"/>
        </c:manualLayout>
      </c:layout>
      <c:barChart>
        <c:barDir val="bar"/>
        <c:grouping val="clustered"/>
        <c:varyColors val="0"/>
        <c:ser>
          <c:idx val="0"/>
          <c:order val="0"/>
          <c:tx>
            <c:strRef>
              <c:f>Sheet1!$B$1</c:f>
              <c:strCache>
                <c:ptCount val="1"/>
                <c:pt idx="0">
                  <c:v>Тоо</c:v>
                </c:pt>
              </c:strCache>
            </c:strRef>
          </c:tx>
          <c:spPr>
            <a:solidFill>
              <a:schemeClr val="accent5"/>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B6A4-486F-AA5E-44A30F9683B2}"/>
              </c:ext>
            </c:extLst>
          </c:dPt>
          <c:dPt>
            <c:idx val="1"/>
            <c:invertIfNegative val="0"/>
            <c:bubble3D val="0"/>
            <c:spPr>
              <a:solidFill>
                <a:srgbClr val="C00000"/>
              </a:solidFill>
              <a:ln>
                <a:noFill/>
              </a:ln>
              <a:effectLst/>
            </c:spPr>
            <c:extLst>
              <c:ext xmlns:c16="http://schemas.microsoft.com/office/drawing/2014/chart" uri="{C3380CC4-5D6E-409C-BE32-E72D297353CC}">
                <c16:uniqueId val="{00000003-B6A4-486F-AA5E-44A30F9683B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B6A4-486F-AA5E-44A30F9683B2}"/>
              </c:ext>
            </c:extLst>
          </c:dPt>
          <c:dPt>
            <c:idx val="4"/>
            <c:invertIfNegative val="0"/>
            <c:bubble3D val="0"/>
            <c:spPr>
              <a:solidFill>
                <a:srgbClr val="00B050"/>
              </a:solidFill>
              <a:ln>
                <a:noFill/>
              </a:ln>
              <a:effectLst/>
            </c:spPr>
            <c:extLst>
              <c:ext xmlns:c16="http://schemas.microsoft.com/office/drawing/2014/chart" uri="{C3380CC4-5D6E-409C-BE32-E72D297353CC}">
                <c16:uniqueId val="{00000007-B6A4-486F-AA5E-44A30F9683B2}"/>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Хүсэлт</c:v>
                </c:pt>
                <c:pt idx="1">
                  <c:v>Гомдол</c:v>
                </c:pt>
                <c:pt idx="2">
                  <c:v>Санал</c:v>
                </c:pt>
                <c:pt idx="3">
                  <c:v>Мэдэгдэл</c:v>
                </c:pt>
                <c:pt idx="4">
                  <c:v>Талархал</c:v>
                </c:pt>
              </c:strCache>
            </c:strRef>
          </c:cat>
          <c:val>
            <c:numRef>
              <c:f>Sheet1!$B$2:$B$6</c:f>
              <c:numCache>
                <c:formatCode>General</c:formatCode>
                <c:ptCount val="5"/>
                <c:pt idx="0">
                  <c:v>335</c:v>
                </c:pt>
                <c:pt idx="1">
                  <c:v>362</c:v>
                </c:pt>
                <c:pt idx="2">
                  <c:v>10</c:v>
                </c:pt>
                <c:pt idx="3">
                  <c:v>1</c:v>
                </c:pt>
                <c:pt idx="4">
                  <c:v>0</c:v>
                </c:pt>
              </c:numCache>
            </c:numRef>
          </c:val>
          <c:extLst>
            <c:ext xmlns:c16="http://schemas.microsoft.com/office/drawing/2014/chart" uri="{C3380CC4-5D6E-409C-BE32-E72D297353CC}">
              <c16:uniqueId val="{00000008-B6A4-486F-AA5E-44A30F9683B2}"/>
            </c:ext>
          </c:extLst>
        </c:ser>
        <c:dLbls>
          <c:dLblPos val="outEnd"/>
          <c:showLegendKey val="0"/>
          <c:showVal val="1"/>
          <c:showCatName val="0"/>
          <c:showSerName val="0"/>
          <c:showPercent val="0"/>
          <c:showBubbleSize val="0"/>
        </c:dLbls>
        <c:gapWidth val="150"/>
        <c:axId val="196314240"/>
        <c:axId val="196322816"/>
      </c:barChart>
      <c:catAx>
        <c:axId val="196314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crossAx val="196322816"/>
        <c:crosses val="autoZero"/>
        <c:auto val="1"/>
        <c:lblAlgn val="ctr"/>
        <c:lblOffset val="100"/>
        <c:noMultiLvlLbl val="0"/>
      </c:catAx>
      <c:valAx>
        <c:axId val="19632281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6314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chemeClr val="tx1"/>
          </a:solidFill>
          <a:latin typeface="Arial" panose="020B0604020202020204" pitchFamily="34" charset="0"/>
          <a:cs typeface="Arial" panose="020B0604020202020204" pitchFamily="34" charset="0"/>
        </a:defRPr>
      </a:pPr>
      <a:endParaRPr lang="mn-M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8658827186075423"/>
          <c:y val="2.4162366140193046E-2"/>
          <c:w val="0.60655937744624022"/>
          <c:h val="0.92060813817105003"/>
        </c:manualLayout>
      </c:layout>
      <c:barChart>
        <c:barDir val="bar"/>
        <c:grouping val="clustered"/>
        <c:varyColors val="0"/>
        <c:ser>
          <c:idx val="0"/>
          <c:order val="0"/>
          <c:tx>
            <c:strRef>
              <c:f>Sheet1!$B$1</c:f>
              <c:strCache>
                <c:ptCount val="1"/>
                <c:pt idx="0">
                  <c:v>Хариу өгсөн хэлбэр</c:v>
                </c:pt>
              </c:strCache>
            </c:strRef>
          </c:tx>
          <c:spPr>
            <a:solidFill>
              <a:schemeClr val="accent5"/>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B75-40C8-9034-BFCACFA5FE5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B75-40C8-9034-BFCACFA5FE5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3B75-40C8-9034-BFCACFA5FE5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B75-40C8-9034-BFCACFA5FE54}"/>
              </c:ext>
            </c:extLst>
          </c:dPt>
          <c:dLbls>
            <c:dLbl>
              <c:idx val="2"/>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extLst>
                <c:ext xmlns:c16="http://schemas.microsoft.com/office/drawing/2014/chart" uri="{C3380CC4-5D6E-409C-BE32-E72D297353CC}">
                  <c16:uniqueId val="{00000005-3B75-40C8-9034-BFCACFA5FE54}"/>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Утсаар хариу өгсөн</c:v>
                </c:pt>
                <c:pt idx="1">
                  <c:v>Албан бичгээр хариу өгсөн</c:v>
                </c:pt>
                <c:pt idx="2">
                  <c:v>Мессежээр хариу өгсөн</c:v>
                </c:pt>
                <c:pt idx="3">
                  <c:v>Иргэнтэй биечлэн уулзаж хариу хүргүүлсэн</c:v>
                </c:pt>
              </c:strCache>
            </c:strRef>
          </c:cat>
          <c:val>
            <c:numRef>
              <c:f>Sheet1!$B$2:$B$5</c:f>
              <c:numCache>
                <c:formatCode>General</c:formatCode>
                <c:ptCount val="4"/>
                <c:pt idx="0">
                  <c:v>335</c:v>
                </c:pt>
                <c:pt idx="1">
                  <c:v>270</c:v>
                </c:pt>
                <c:pt idx="2">
                  <c:v>21</c:v>
                </c:pt>
                <c:pt idx="3">
                  <c:v>40</c:v>
                </c:pt>
              </c:numCache>
            </c:numRef>
          </c:val>
          <c:extLst>
            <c:ext xmlns:c16="http://schemas.microsoft.com/office/drawing/2014/chart" uri="{C3380CC4-5D6E-409C-BE32-E72D297353CC}">
              <c16:uniqueId val="{00000008-3B75-40C8-9034-BFCACFA5FE54}"/>
            </c:ext>
          </c:extLst>
        </c:ser>
        <c:dLbls>
          <c:showLegendKey val="0"/>
          <c:showVal val="1"/>
          <c:showCatName val="0"/>
          <c:showSerName val="0"/>
          <c:showPercent val="0"/>
          <c:showBubbleSize val="0"/>
        </c:dLbls>
        <c:gapWidth val="150"/>
        <c:axId val="124146432"/>
        <c:axId val="124159104"/>
      </c:barChart>
      <c:catAx>
        <c:axId val="124146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crossAx val="124159104"/>
        <c:crosses val="autoZero"/>
        <c:auto val="1"/>
        <c:lblAlgn val="ctr"/>
        <c:lblOffset val="100"/>
        <c:noMultiLvlLbl val="0"/>
      </c:catAx>
      <c:valAx>
        <c:axId val="12415910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4146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mn-M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419476595929"/>
          <c:y val="5.3461724927696137E-2"/>
          <c:w val="0.67815805234040705"/>
          <c:h val="0.90593983444377157"/>
        </c:manualLayout>
      </c:layout>
      <c:barChart>
        <c:barDir val="bar"/>
        <c:grouping val="clustered"/>
        <c:varyColors val="0"/>
        <c:ser>
          <c:idx val="0"/>
          <c:order val="0"/>
          <c:tx>
            <c:strRef>
              <c:f>Sheet1!$B$1</c:f>
              <c:strCache>
                <c:ptCount val="1"/>
                <c:pt idx="0">
                  <c:v>Sales</c:v>
                </c:pt>
              </c:strCache>
            </c:strRef>
          </c:tx>
          <c:spPr>
            <a:solidFill>
              <a:schemeClr val="accent1"/>
            </a:solidFill>
            <a:ln w="3175">
              <a:solidFill>
                <a:schemeClr val="lt1"/>
              </a:solidFill>
            </a:ln>
            <a:effectLst/>
          </c:spPr>
          <c:invertIfNegative val="0"/>
          <c:dPt>
            <c:idx val="1"/>
            <c:invertIfNegative val="0"/>
            <c:bubble3D val="0"/>
            <c:spPr>
              <a:solidFill>
                <a:schemeClr val="accent5"/>
              </a:solidFill>
              <a:ln w="3175">
                <a:solidFill>
                  <a:schemeClr val="lt1"/>
                </a:solidFill>
              </a:ln>
              <a:effectLst/>
            </c:spPr>
            <c:extLst>
              <c:ext xmlns:c16="http://schemas.microsoft.com/office/drawing/2014/chart" uri="{C3380CC4-5D6E-409C-BE32-E72D297353CC}">
                <c16:uniqueId val="{00000001-2B67-402B-AB22-95DB148C8BC3}"/>
              </c:ext>
            </c:extLst>
          </c:dPt>
          <c:dPt>
            <c:idx val="2"/>
            <c:invertIfNegative val="0"/>
            <c:bubble3D val="0"/>
            <c:spPr>
              <a:solidFill>
                <a:schemeClr val="accent4"/>
              </a:solidFill>
              <a:ln w="3175">
                <a:solidFill>
                  <a:schemeClr val="lt1"/>
                </a:solidFill>
              </a:ln>
              <a:effectLst/>
            </c:spPr>
            <c:extLst>
              <c:ext xmlns:c16="http://schemas.microsoft.com/office/drawing/2014/chart" uri="{C3380CC4-5D6E-409C-BE32-E72D297353CC}">
                <c16:uniqueId val="{00000003-2B67-402B-AB22-95DB148C8BC3}"/>
              </c:ext>
            </c:extLst>
          </c:dPt>
          <c:dPt>
            <c:idx val="3"/>
            <c:invertIfNegative val="0"/>
            <c:bubble3D val="0"/>
            <c:spPr>
              <a:solidFill>
                <a:schemeClr val="accent2"/>
              </a:solidFill>
              <a:ln w="3175">
                <a:solidFill>
                  <a:schemeClr val="lt1"/>
                </a:solidFill>
              </a:ln>
              <a:effectLst/>
            </c:spPr>
            <c:extLst>
              <c:ext xmlns:c16="http://schemas.microsoft.com/office/drawing/2014/chart" uri="{C3380CC4-5D6E-409C-BE32-E72D297353CC}">
                <c16:uniqueId val="{00000005-2B67-402B-AB22-95DB148C8BC3}"/>
              </c:ext>
            </c:extLst>
          </c:dPt>
          <c:dPt>
            <c:idx val="4"/>
            <c:invertIfNegative val="0"/>
            <c:bubble3D val="0"/>
            <c:spPr>
              <a:solidFill>
                <a:srgbClr val="C00000"/>
              </a:solidFill>
              <a:ln w="3175">
                <a:solidFill>
                  <a:schemeClr val="lt1"/>
                </a:solidFill>
              </a:ln>
              <a:effectLst/>
            </c:spPr>
            <c:extLst>
              <c:ext xmlns:c16="http://schemas.microsoft.com/office/drawing/2014/chart" uri="{C3380CC4-5D6E-409C-BE32-E72D297353CC}">
                <c16:uniqueId val="{00000007-2B67-402B-AB22-95DB148C8BC3}"/>
              </c:ext>
            </c:extLst>
          </c:dPt>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C00000"/>
                      </a:solidFill>
                      <a:round/>
                    </a:ln>
                    <a:effectLst/>
                  </c:spPr>
                </c15:leaderLines>
              </c:ext>
            </c:extLst>
          </c:dLbls>
          <c:cat>
            <c:strRef>
              <c:f>Sheet1!$A$2:$A$6</c:f>
              <c:strCache>
                <c:ptCount val="5"/>
                <c:pt idx="0">
                  <c:v>E-Service</c:v>
                </c:pt>
                <c:pt idx="1">
                  <c:v>НҮНТ</c:v>
                </c:pt>
                <c:pt idx="2">
                  <c:v>1800-1200</c:v>
                </c:pt>
                <c:pt idx="3">
                  <c:v>ННЗБ</c:v>
                </c:pt>
                <c:pt idx="4">
                  <c:v>11-11 төв</c:v>
                </c:pt>
              </c:strCache>
            </c:strRef>
          </c:cat>
          <c:val>
            <c:numRef>
              <c:f>Sheet1!$B$2:$B$6</c:f>
              <c:numCache>
                <c:formatCode>General</c:formatCode>
                <c:ptCount val="5"/>
                <c:pt idx="0">
                  <c:v>8</c:v>
                </c:pt>
                <c:pt idx="1">
                  <c:v>47</c:v>
                </c:pt>
                <c:pt idx="2">
                  <c:v>62</c:v>
                </c:pt>
                <c:pt idx="3">
                  <c:v>255</c:v>
                </c:pt>
                <c:pt idx="4">
                  <c:v>336</c:v>
                </c:pt>
              </c:numCache>
            </c:numRef>
          </c:val>
          <c:extLst>
            <c:ext xmlns:c16="http://schemas.microsoft.com/office/drawing/2014/chart" uri="{C3380CC4-5D6E-409C-BE32-E72D297353CC}">
              <c16:uniqueId val="{00000008-2B67-402B-AB22-95DB148C8BC3}"/>
            </c:ext>
          </c:extLst>
        </c:ser>
        <c:dLbls>
          <c:dLblPos val="outEnd"/>
          <c:showLegendKey val="0"/>
          <c:showVal val="1"/>
          <c:showCatName val="0"/>
          <c:showSerName val="0"/>
          <c:showPercent val="0"/>
          <c:showBubbleSize val="0"/>
        </c:dLbls>
        <c:gapWidth val="100"/>
        <c:axId val="193442864"/>
        <c:axId val="193443696"/>
      </c:barChart>
      <c:valAx>
        <c:axId val="19344369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93442864"/>
        <c:crosses val="autoZero"/>
        <c:crossBetween val="between"/>
      </c:valAx>
      <c:catAx>
        <c:axId val="1934428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mn-MN"/>
          </a:p>
        </c:txPr>
        <c:crossAx val="193443696"/>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mn-M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255639402243614"/>
          <c:y val="6.0459864863760392E-2"/>
          <c:w val="0.58858485089838952"/>
          <c:h val="0.92012894611302842"/>
        </c:manualLayout>
      </c:layout>
      <c:bar3DChart>
        <c:barDir val="bar"/>
        <c:grouping val="percentStacked"/>
        <c:varyColors val="0"/>
        <c:ser>
          <c:idx val="0"/>
          <c:order val="0"/>
          <c:tx>
            <c:strRef>
              <c:f>Sheet1!$B$1</c:f>
              <c:strCache>
                <c:ptCount val="1"/>
                <c:pt idx="0">
                  <c:v>Нийт ирсэн хүсэлт</c:v>
                </c:pt>
              </c:strCache>
            </c:strRef>
          </c:tx>
          <c:spPr>
            <a:solidFill>
              <a:srgbClr val="20BCBB"/>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Sheet1!$A$2:$A$10</c:f>
              <c:strCache>
                <c:ptCount val="9"/>
                <c:pt idx="0">
                  <c:v>Архитектур төлөвлөлтийн даалгавар</c:v>
                </c:pt>
                <c:pt idx="1">
                  <c:v>Загвар зураг</c:v>
                </c:pt>
                <c:pt idx="2">
                  <c:v>Барилгын ажлын зөвшөөрөл</c:v>
                </c:pt>
                <c:pt idx="3">
                  <c:v>Зураг зөвшилцөх</c:v>
                </c:pt>
                <c:pt idx="4">
                  <c:v>Хаяг дугаар</c:v>
                </c:pt>
                <c:pt idx="5">
                  <c:v>Зурган мэдээллээр үйлчлэх </c:v>
                </c:pt>
                <c:pt idx="6">
                  <c:v>тэг тэнхлэг </c:v>
                </c:pt>
                <c:pt idx="7">
                  <c:v>Байр зүйн зураг </c:v>
                </c:pt>
                <c:pt idx="8">
                  <c:v>Архивын лавлагаа</c:v>
                </c:pt>
              </c:strCache>
            </c:strRef>
          </c:cat>
          <c:val>
            <c:numRef>
              <c:f>Sheet1!$B$2:$B$10</c:f>
              <c:numCache>
                <c:formatCode>General</c:formatCode>
                <c:ptCount val="9"/>
                <c:pt idx="0">
                  <c:v>1491</c:v>
                </c:pt>
                <c:pt idx="1">
                  <c:v>896</c:v>
                </c:pt>
                <c:pt idx="2">
                  <c:v>1042</c:v>
                </c:pt>
                <c:pt idx="3">
                  <c:v>1295</c:v>
                </c:pt>
                <c:pt idx="4">
                  <c:v>1113</c:v>
                </c:pt>
                <c:pt idx="5">
                  <c:v>155</c:v>
                </c:pt>
                <c:pt idx="6">
                  <c:v>405</c:v>
                </c:pt>
                <c:pt idx="7">
                  <c:v>1412</c:v>
                </c:pt>
                <c:pt idx="8">
                  <c:v>73</c:v>
                </c:pt>
              </c:numCache>
            </c:numRef>
          </c:val>
          <c:extLst>
            <c:ext xmlns:c16="http://schemas.microsoft.com/office/drawing/2014/chart" uri="{C3380CC4-5D6E-409C-BE32-E72D297353CC}">
              <c16:uniqueId val="{00000000-B5BE-4E04-9396-467ADA4E4288}"/>
            </c:ext>
          </c:extLst>
        </c:ser>
        <c:ser>
          <c:idx val="1"/>
          <c:order val="1"/>
          <c:tx>
            <c:strRef>
              <c:f>Sheet1!$C$1</c:f>
              <c:strCache>
                <c:ptCount val="1"/>
                <c:pt idx="0">
                  <c:v>Шийдвэрлэсэн</c:v>
                </c:pt>
              </c:strCache>
            </c:strRef>
          </c:tx>
          <c:spPr>
            <a:solidFill>
              <a:srgbClr val="92D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Sheet1!$A$2:$A$10</c:f>
              <c:strCache>
                <c:ptCount val="9"/>
                <c:pt idx="0">
                  <c:v>Архитектур төлөвлөлтийн даалгавар</c:v>
                </c:pt>
                <c:pt idx="1">
                  <c:v>Загвар зураг</c:v>
                </c:pt>
                <c:pt idx="2">
                  <c:v>Барилгын ажлын зөвшөөрөл</c:v>
                </c:pt>
                <c:pt idx="3">
                  <c:v>Зураг зөвшилцөх</c:v>
                </c:pt>
                <c:pt idx="4">
                  <c:v>Хаяг дугаар</c:v>
                </c:pt>
                <c:pt idx="5">
                  <c:v>Зурган мэдээллээр үйлчлэх </c:v>
                </c:pt>
                <c:pt idx="6">
                  <c:v>тэг тэнхлэг </c:v>
                </c:pt>
                <c:pt idx="7">
                  <c:v>Байр зүйн зураг </c:v>
                </c:pt>
                <c:pt idx="8">
                  <c:v>Архивын лавлагаа</c:v>
                </c:pt>
              </c:strCache>
            </c:strRef>
          </c:cat>
          <c:val>
            <c:numRef>
              <c:f>Sheet1!$C$2:$C$10</c:f>
              <c:numCache>
                <c:formatCode>General</c:formatCode>
                <c:ptCount val="9"/>
                <c:pt idx="0">
                  <c:v>824</c:v>
                </c:pt>
                <c:pt idx="1">
                  <c:v>400</c:v>
                </c:pt>
                <c:pt idx="2">
                  <c:v>753</c:v>
                </c:pt>
                <c:pt idx="3">
                  <c:v>832</c:v>
                </c:pt>
                <c:pt idx="4">
                  <c:v>875</c:v>
                </c:pt>
                <c:pt idx="5">
                  <c:v>133</c:v>
                </c:pt>
                <c:pt idx="6">
                  <c:v>295</c:v>
                </c:pt>
                <c:pt idx="7">
                  <c:v>1230</c:v>
                </c:pt>
                <c:pt idx="8">
                  <c:v>65</c:v>
                </c:pt>
              </c:numCache>
            </c:numRef>
          </c:val>
          <c:extLst>
            <c:ext xmlns:c16="http://schemas.microsoft.com/office/drawing/2014/chart" uri="{C3380CC4-5D6E-409C-BE32-E72D297353CC}">
              <c16:uniqueId val="{00000001-B5BE-4E04-9396-467ADA4E4288}"/>
            </c:ext>
          </c:extLst>
        </c:ser>
        <c:ser>
          <c:idx val="2"/>
          <c:order val="2"/>
          <c:tx>
            <c:strRef>
              <c:f>Sheet1!$D$1</c:f>
              <c:strCache>
                <c:ptCount val="1"/>
                <c:pt idx="0">
                  <c:v>Судалж байгаа</c:v>
                </c:pt>
              </c:strCache>
            </c:strRef>
          </c:tx>
          <c:spPr>
            <a:solidFill>
              <a:srgbClr val="FFFF00"/>
            </a:solidFill>
            <a:ln>
              <a:noFill/>
            </a:ln>
            <a:effectLst/>
            <a:sp3d/>
          </c:spPr>
          <c:invertIfNegative val="0"/>
          <c:dLbls>
            <c:dLbl>
              <c:idx val="4"/>
              <c:layout>
                <c:manualLayout>
                  <c:x val="-6.8577291196997717E-3"/>
                  <c:y val="2.267585842408057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5BE-4E04-9396-467ADA4E4288}"/>
                </c:ext>
              </c:extLst>
            </c:dLbl>
            <c:dLbl>
              <c:idx val="7"/>
              <c:layout>
                <c:manualLayout>
                  <c:x val="-5.1432968397747032E-3"/>
                  <c:y val="-9.070343369632562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5BE-4E04-9396-467ADA4E42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Sheet1!$A$2:$A$10</c:f>
              <c:strCache>
                <c:ptCount val="9"/>
                <c:pt idx="0">
                  <c:v>Архитектур төлөвлөлтийн даалгавар</c:v>
                </c:pt>
                <c:pt idx="1">
                  <c:v>Загвар зураг</c:v>
                </c:pt>
                <c:pt idx="2">
                  <c:v>Барилгын ажлын зөвшөөрөл</c:v>
                </c:pt>
                <c:pt idx="3">
                  <c:v>Зураг зөвшилцөх</c:v>
                </c:pt>
                <c:pt idx="4">
                  <c:v>Хаяг дугаар</c:v>
                </c:pt>
                <c:pt idx="5">
                  <c:v>Зурган мэдээллээр үйлчлэх </c:v>
                </c:pt>
                <c:pt idx="6">
                  <c:v>тэг тэнхлэг </c:v>
                </c:pt>
                <c:pt idx="7">
                  <c:v>Байр зүйн зураг </c:v>
                </c:pt>
                <c:pt idx="8">
                  <c:v>Архивын лавлагаа</c:v>
                </c:pt>
              </c:strCache>
            </c:strRef>
          </c:cat>
          <c:val>
            <c:numRef>
              <c:f>Sheet1!$D$2:$D$10</c:f>
              <c:numCache>
                <c:formatCode>General</c:formatCode>
                <c:ptCount val="9"/>
                <c:pt idx="0">
                  <c:v>110</c:v>
                </c:pt>
                <c:pt idx="1">
                  <c:v>187</c:v>
                </c:pt>
                <c:pt idx="2">
                  <c:v>87</c:v>
                </c:pt>
                <c:pt idx="3">
                  <c:v>254</c:v>
                </c:pt>
                <c:pt idx="4">
                  <c:v>170</c:v>
                </c:pt>
                <c:pt idx="5">
                  <c:v>3</c:v>
                </c:pt>
                <c:pt idx="6">
                  <c:v>9</c:v>
                </c:pt>
                <c:pt idx="7">
                  <c:v>35</c:v>
                </c:pt>
              </c:numCache>
            </c:numRef>
          </c:val>
          <c:extLst>
            <c:ext xmlns:c16="http://schemas.microsoft.com/office/drawing/2014/chart" uri="{C3380CC4-5D6E-409C-BE32-E72D297353CC}">
              <c16:uniqueId val="{00000004-B5BE-4E04-9396-467ADA4E4288}"/>
            </c:ext>
          </c:extLst>
        </c:ser>
        <c:ser>
          <c:idx val="3"/>
          <c:order val="3"/>
          <c:tx>
            <c:strRef>
              <c:f>Sheet1!$E$1</c:f>
              <c:strCache>
                <c:ptCount val="1"/>
                <c:pt idx="0">
                  <c:v>Буцаасан</c:v>
                </c:pt>
              </c:strCache>
            </c:strRef>
          </c:tx>
          <c:spPr>
            <a:solidFill>
              <a:sysClr val="window" lastClr="FFFFFF">
                <a:lumMod val="75000"/>
              </a:sysClr>
            </a:solidFill>
            <a:ln>
              <a:noFill/>
            </a:ln>
            <a:effectLst/>
            <a:sp3d/>
          </c:spPr>
          <c:invertIfNegative val="0"/>
          <c:dLbls>
            <c:dLbl>
              <c:idx val="7"/>
              <c:layout>
                <c:manualLayout>
                  <c:x val="1.7144322799249429E-3"/>
                  <c:y val="9.070343369632562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5BE-4E04-9396-467ADA4E42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Sheet1!$A$2:$A$10</c:f>
              <c:strCache>
                <c:ptCount val="9"/>
                <c:pt idx="0">
                  <c:v>Архитектур төлөвлөлтийн даалгавар</c:v>
                </c:pt>
                <c:pt idx="1">
                  <c:v>Загвар зураг</c:v>
                </c:pt>
                <c:pt idx="2">
                  <c:v>Барилгын ажлын зөвшөөрөл</c:v>
                </c:pt>
                <c:pt idx="3">
                  <c:v>Зураг зөвшилцөх</c:v>
                </c:pt>
                <c:pt idx="4">
                  <c:v>Хаяг дугаар</c:v>
                </c:pt>
                <c:pt idx="5">
                  <c:v>Зурган мэдээллээр үйлчлэх </c:v>
                </c:pt>
                <c:pt idx="6">
                  <c:v>тэг тэнхлэг </c:v>
                </c:pt>
                <c:pt idx="7">
                  <c:v>Байр зүйн зураг </c:v>
                </c:pt>
                <c:pt idx="8">
                  <c:v>Архивын лавлагаа</c:v>
                </c:pt>
              </c:strCache>
            </c:strRef>
          </c:cat>
          <c:val>
            <c:numRef>
              <c:f>Sheet1!$E$2:$E$10</c:f>
              <c:numCache>
                <c:formatCode>General</c:formatCode>
                <c:ptCount val="9"/>
                <c:pt idx="0">
                  <c:v>557</c:v>
                </c:pt>
                <c:pt idx="1">
                  <c:v>309</c:v>
                </c:pt>
                <c:pt idx="2">
                  <c:v>202</c:v>
                </c:pt>
                <c:pt idx="3">
                  <c:v>209</c:v>
                </c:pt>
                <c:pt idx="4">
                  <c:v>68</c:v>
                </c:pt>
                <c:pt idx="5">
                  <c:v>19</c:v>
                </c:pt>
                <c:pt idx="6">
                  <c:v>101</c:v>
                </c:pt>
                <c:pt idx="7">
                  <c:v>147</c:v>
                </c:pt>
                <c:pt idx="8">
                  <c:v>8</c:v>
                </c:pt>
              </c:numCache>
            </c:numRef>
          </c:val>
          <c:extLst>
            <c:ext xmlns:c16="http://schemas.microsoft.com/office/drawing/2014/chart" uri="{C3380CC4-5D6E-409C-BE32-E72D297353CC}">
              <c16:uniqueId val="{00000006-B5BE-4E04-9396-467ADA4E4288}"/>
            </c:ext>
          </c:extLst>
        </c:ser>
        <c:dLbls>
          <c:showLegendKey val="0"/>
          <c:showVal val="1"/>
          <c:showCatName val="0"/>
          <c:showSerName val="0"/>
          <c:showPercent val="0"/>
          <c:showBubbleSize val="0"/>
        </c:dLbls>
        <c:gapWidth val="95"/>
        <c:gapDepth val="95"/>
        <c:shape val="box"/>
        <c:axId val="86175120"/>
        <c:axId val="86182192"/>
        <c:axId val="0"/>
      </c:bar3DChart>
      <c:catAx>
        <c:axId val="86175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crossAx val="86182192"/>
        <c:crosses val="autoZero"/>
        <c:auto val="1"/>
        <c:lblAlgn val="ctr"/>
        <c:lblOffset val="100"/>
        <c:noMultiLvlLbl val="0"/>
      </c:catAx>
      <c:valAx>
        <c:axId val="86182192"/>
        <c:scaling>
          <c:orientation val="minMax"/>
        </c:scaling>
        <c:delete val="1"/>
        <c:axPos val="b"/>
        <c:numFmt formatCode="0%" sourceLinked="1"/>
        <c:majorTickMark val="none"/>
        <c:minorTickMark val="none"/>
        <c:tickLblPos val="nextTo"/>
        <c:crossAx val="8617512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mn-MN"/>
        </a:p>
      </c:txPr>
    </c:legend>
    <c:plotVisOnly val="1"/>
    <c:dispBlanksAs val="gap"/>
    <c:showDLblsOverMax val="0"/>
  </c:chart>
  <c:spPr>
    <a:noFill/>
    <a:ln>
      <a:noFill/>
    </a:ln>
    <a:effectLst/>
  </c:spPr>
  <c:txPr>
    <a:bodyPr/>
    <a:lstStyle/>
    <a:p>
      <a:pPr>
        <a:defRPr/>
      </a:pPr>
      <a:endParaRPr lang="mn-MN"/>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078921401775966E-3"/>
          <c:y val="8.6250587509131491E-4"/>
          <c:w val="0.98773810782043059"/>
          <c:h val="0.7509385989252122"/>
        </c:manualLayout>
      </c:layout>
      <c:pie3DChart>
        <c:varyColors val="1"/>
        <c:ser>
          <c:idx val="0"/>
          <c:order val="0"/>
          <c:tx>
            <c:strRef>
              <c:f>Sheet1!$B$1</c:f>
              <c:strCache>
                <c:ptCount val="1"/>
                <c:pt idx="0">
                  <c:v>Sales</c:v>
                </c:pt>
              </c:strCache>
            </c:strRef>
          </c:tx>
          <c:dPt>
            <c:idx val="0"/>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D98-4008-AF23-24D85CBADF6E}"/>
              </c:ext>
            </c:extLst>
          </c:dPt>
          <c:dPt>
            <c:idx val="1"/>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4D98-4008-AF23-24D85CBADF6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D98-4008-AF23-24D85CBADF6E}"/>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mn-MN"/>
                </a:p>
              </c:txPr>
              <c:showLegendKey val="0"/>
              <c:showVal val="0"/>
              <c:showCatName val="0"/>
              <c:showSerName val="0"/>
              <c:showPercent val="1"/>
              <c:showBubbleSize val="0"/>
              <c:extLst>
                <c:ext xmlns:c16="http://schemas.microsoft.com/office/drawing/2014/chart" uri="{C3380CC4-5D6E-409C-BE32-E72D297353CC}">
                  <c16:uniqueId val="{00000003-4D98-4008-AF23-24D85CBADF6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mn-M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Шийдвэрлэсэн</c:v>
                </c:pt>
                <c:pt idx="1">
                  <c:v>Судалж байгаа</c:v>
                </c:pt>
                <c:pt idx="2">
                  <c:v>Буцаасан</c:v>
                </c:pt>
              </c:strCache>
            </c:strRef>
          </c:cat>
          <c:val>
            <c:numRef>
              <c:f>Sheet1!$B$2:$B$4</c:f>
              <c:numCache>
                <c:formatCode>General</c:formatCode>
                <c:ptCount val="3"/>
                <c:pt idx="0">
                  <c:v>5407</c:v>
                </c:pt>
                <c:pt idx="1">
                  <c:v>855</c:v>
                </c:pt>
                <c:pt idx="2">
                  <c:v>1620</c:v>
                </c:pt>
              </c:numCache>
            </c:numRef>
          </c:val>
          <c:extLst>
            <c:ext xmlns:c16="http://schemas.microsoft.com/office/drawing/2014/chart" uri="{C3380CC4-5D6E-409C-BE32-E72D297353CC}">
              <c16:uniqueId val="{00000006-4D98-4008-AF23-24D85CBADF6E}"/>
            </c:ext>
          </c:extLst>
        </c:ser>
        <c:dLbls>
          <c:showLegendKey val="0"/>
          <c:showVal val="0"/>
          <c:showCatName val="0"/>
          <c:showSerName val="0"/>
          <c:showPercent val="1"/>
          <c:showBubbleSize val="0"/>
          <c:showLeaderLines val="1"/>
        </c:dLbls>
      </c:pie3DChart>
      <c:spPr>
        <a:noFill/>
        <a:ln>
          <a:noFill/>
        </a:ln>
        <a:effectLst/>
      </c:spPr>
    </c:plotArea>
    <c:legend>
      <c:legendPos val="t"/>
      <c:layout>
        <c:manualLayout>
          <c:xMode val="edge"/>
          <c:yMode val="edge"/>
          <c:x val="1.5296157069396217E-3"/>
          <c:y val="0.81355857819958888"/>
          <c:w val="0.99847038429306034"/>
          <c:h val="0.16618509793706435"/>
        </c:manualLayout>
      </c:layout>
      <c:overlay val="0"/>
      <c:spPr>
        <a:noFill/>
        <a:ln>
          <a:no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legend>
    <c:plotVisOnly val="1"/>
    <c:dispBlanksAs val="gap"/>
    <c:showDLblsOverMax val="0"/>
  </c:chart>
  <c:spPr>
    <a:noFill/>
    <a:ln>
      <a:noFill/>
    </a:ln>
    <a:effectLst/>
  </c:spPr>
  <c:txPr>
    <a:bodyPr/>
    <a:lstStyle/>
    <a:p>
      <a:pPr>
        <a:defRPr/>
      </a:pPr>
      <a:endParaRPr lang="mn-M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38186128334783E-2"/>
          <c:y val="8.9426341986611119E-2"/>
          <c:w val="0.43226237937745982"/>
          <c:h val="0.73187475918260647"/>
        </c:manualLayout>
      </c:layout>
      <c:barChart>
        <c:barDir val="col"/>
        <c:grouping val="clustered"/>
        <c:varyColors val="0"/>
        <c:ser>
          <c:idx val="0"/>
          <c:order val="0"/>
          <c:tx>
            <c:strRef>
              <c:f>Sheet1!$B$1</c:f>
              <c:strCache>
                <c:ptCount val="1"/>
                <c:pt idx="0">
                  <c:v>Хариулсан</c:v>
                </c:pt>
              </c:strCache>
            </c:strRef>
          </c:tx>
          <c:spPr>
            <a:solidFill>
              <a:srgbClr val="20BCB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Sheet1!$B$2:$B$3</c:f>
              <c:numCache>
                <c:formatCode>General</c:formatCode>
                <c:ptCount val="2"/>
                <c:pt idx="0">
                  <c:v>720</c:v>
                </c:pt>
                <c:pt idx="1">
                  <c:v>813</c:v>
                </c:pt>
              </c:numCache>
            </c:numRef>
          </c:val>
          <c:extLst>
            <c:ext xmlns:c16="http://schemas.microsoft.com/office/drawing/2014/chart" uri="{C3380CC4-5D6E-409C-BE32-E72D297353CC}">
              <c16:uniqueId val="{00000000-9F90-484A-A55B-45A8595E3C56}"/>
            </c:ext>
          </c:extLst>
        </c:ser>
        <c:ser>
          <c:idx val="1"/>
          <c:order val="1"/>
          <c:tx>
            <c:strRef>
              <c:f>Sheet1!$C$1</c:f>
              <c:strCache>
                <c:ptCount val="1"/>
                <c:pt idx="0">
                  <c:v>Завгүй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Sheet1!$C$2:$C$3</c:f>
              <c:numCache>
                <c:formatCode>General</c:formatCode>
                <c:ptCount val="2"/>
                <c:pt idx="0">
                  <c:v>223</c:v>
                </c:pt>
                <c:pt idx="1">
                  <c:v>414</c:v>
                </c:pt>
              </c:numCache>
            </c:numRef>
          </c:val>
          <c:extLst>
            <c:ext xmlns:c16="http://schemas.microsoft.com/office/drawing/2014/chart" uri="{C3380CC4-5D6E-409C-BE32-E72D297353CC}">
              <c16:uniqueId val="{00000001-9F90-484A-A55B-45A8595E3C56}"/>
            </c:ext>
          </c:extLst>
        </c:ser>
        <c:ser>
          <c:idx val="2"/>
          <c:order val="2"/>
          <c:tx>
            <c:strRef>
              <c:f>Sheet1!$D$1</c:f>
              <c:strCache>
                <c:ptCount val="1"/>
                <c:pt idx="0">
                  <c:v>Амжилтгүй</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Sheet1!$D$2:$D$3</c:f>
              <c:numCache>
                <c:formatCode>General</c:formatCode>
                <c:ptCount val="2"/>
                <c:pt idx="0">
                  <c:v>2</c:v>
                </c:pt>
                <c:pt idx="1">
                  <c:v>3</c:v>
                </c:pt>
              </c:numCache>
            </c:numRef>
          </c:val>
          <c:extLst>
            <c:ext xmlns:c16="http://schemas.microsoft.com/office/drawing/2014/chart" uri="{C3380CC4-5D6E-409C-BE32-E72D297353CC}">
              <c16:uniqueId val="{00000002-9F90-484A-A55B-45A8595E3C56}"/>
            </c:ext>
          </c:extLst>
        </c:ser>
        <c:ser>
          <c:idx val="3"/>
          <c:order val="3"/>
          <c:tx>
            <c:strRef>
              <c:f>Sheet1!$E$1</c:f>
              <c:strCache>
                <c:ptCount val="1"/>
                <c:pt idx="0">
                  <c:v>Давхардсан</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Sheet1!$E$2:$E$3</c:f>
              <c:numCache>
                <c:formatCode>General</c:formatCode>
                <c:ptCount val="2"/>
                <c:pt idx="0">
                  <c:v>20</c:v>
                </c:pt>
                <c:pt idx="1">
                  <c:v>25</c:v>
                </c:pt>
              </c:numCache>
            </c:numRef>
          </c:val>
          <c:extLst>
            <c:ext xmlns:c16="http://schemas.microsoft.com/office/drawing/2014/chart" uri="{C3380CC4-5D6E-409C-BE32-E72D297353CC}">
              <c16:uniqueId val="{00000003-9F90-484A-A55B-45A8595E3C56}"/>
            </c:ext>
          </c:extLst>
        </c:ser>
        <c:ser>
          <c:idx val="4"/>
          <c:order val="4"/>
          <c:tx>
            <c:strRef>
              <c:f>Sheet1!$F$1</c:f>
              <c:strCache>
                <c:ptCount val="1"/>
                <c:pt idx="0">
                  <c:v>Хариулаагүй</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Sheet1!$F$2:$F$3</c:f>
              <c:numCache>
                <c:formatCode>General</c:formatCode>
                <c:ptCount val="2"/>
                <c:pt idx="0">
                  <c:v>501</c:v>
                </c:pt>
                <c:pt idx="1">
                  <c:v>727</c:v>
                </c:pt>
              </c:numCache>
            </c:numRef>
          </c:val>
          <c:extLst>
            <c:ext xmlns:c16="http://schemas.microsoft.com/office/drawing/2014/chart" uri="{C3380CC4-5D6E-409C-BE32-E72D297353CC}">
              <c16:uniqueId val="{00000004-9F90-484A-A55B-45A8595E3C56}"/>
            </c:ext>
          </c:extLst>
        </c:ser>
        <c:dLbls>
          <c:dLblPos val="outEnd"/>
          <c:showLegendKey val="0"/>
          <c:showVal val="1"/>
          <c:showCatName val="0"/>
          <c:showSerName val="0"/>
          <c:showPercent val="0"/>
          <c:showBubbleSize val="0"/>
        </c:dLbls>
        <c:gapWidth val="219"/>
        <c:overlap val="-27"/>
        <c:axId val="995283232"/>
        <c:axId val="1257511744"/>
      </c:barChart>
      <c:catAx>
        <c:axId val="99528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crossAx val="1257511744"/>
        <c:crosses val="autoZero"/>
        <c:auto val="1"/>
        <c:lblAlgn val="ctr"/>
        <c:lblOffset val="100"/>
        <c:noMultiLvlLbl val="0"/>
      </c:catAx>
      <c:valAx>
        <c:axId val="125751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crossAx val="995283232"/>
        <c:crosses val="autoZero"/>
        <c:crossBetween val="between"/>
      </c:valAx>
      <c:spPr>
        <a:noFill/>
        <a:ln>
          <a:noFill/>
        </a:ln>
        <a:effectLst/>
      </c:spPr>
    </c:plotArea>
    <c:legend>
      <c:legendPos val="b"/>
      <c:layout>
        <c:manualLayout>
          <c:xMode val="edge"/>
          <c:yMode val="edge"/>
          <c:x val="0"/>
          <c:y val="0.92905266098994821"/>
          <c:w val="1"/>
          <c:h val="7.094733901005180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legend>
    <c:plotVisOnly val="1"/>
    <c:dispBlanksAs val="gap"/>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mn-M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40000393916282E-3"/>
          <c:y val="8.4197049673156915E-2"/>
          <c:w val="0.94898451437475362"/>
          <c:h val="0.72030526000950357"/>
        </c:manualLayout>
      </c:layout>
      <c:pie3DChart>
        <c:varyColors val="1"/>
        <c:ser>
          <c:idx val="0"/>
          <c:order val="0"/>
          <c:tx>
            <c:strRef>
              <c:f>Sheet1!$B$1</c:f>
              <c:strCache>
                <c:ptCount val="1"/>
                <c:pt idx="0">
                  <c:v>Sales</c:v>
                </c:pt>
              </c:strCache>
            </c:strRef>
          </c:tx>
          <c:dPt>
            <c:idx val="0"/>
            <c:bubble3D val="0"/>
            <c:spPr>
              <a:solidFill>
                <a:srgbClr val="20BCBB"/>
              </a:solidFill>
              <a:ln w="25400">
                <a:solidFill>
                  <a:schemeClr val="lt1"/>
                </a:solidFill>
              </a:ln>
              <a:effectLst/>
              <a:sp3d contourW="25400">
                <a:contourClr>
                  <a:schemeClr val="lt1"/>
                </a:contourClr>
              </a:sp3d>
            </c:spPr>
            <c:extLst>
              <c:ext xmlns:c16="http://schemas.microsoft.com/office/drawing/2014/chart" uri="{C3380CC4-5D6E-409C-BE32-E72D297353CC}">
                <c16:uniqueId val="{00000001-4811-427A-BF42-5A4E9484ED2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811-427A-BF42-5A4E9484ED2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811-427A-BF42-5A4E9484ED2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811-427A-BF42-5A4E9484ED27}"/>
              </c:ext>
            </c:extLst>
          </c:dPt>
          <c:dPt>
            <c:idx val="4"/>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9-4811-427A-BF42-5A4E9484ED27}"/>
              </c:ext>
            </c:extLst>
          </c:dPt>
          <c:dLbls>
            <c:dLbl>
              <c:idx val="0"/>
              <c:layout>
                <c:manualLayout>
                  <c:x val="-4.2276647395284153E-2"/>
                  <c:y val="-0.137850022070476"/>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811-427A-BF42-5A4E9484ED27}"/>
                </c:ext>
              </c:extLst>
            </c:dLbl>
            <c:dLbl>
              <c:idx val="1"/>
              <c:layout>
                <c:manualLayout>
                  <c:x val="3.5230539496070162E-2"/>
                  <c:y val="1.5316669118941775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811-427A-BF42-5A4E9484ED27}"/>
                </c:ext>
              </c:extLst>
            </c:dLbl>
            <c:dLbl>
              <c:idx val="2"/>
              <c:layout>
                <c:manualLayout>
                  <c:x val="2.8184431596856106E-2"/>
                  <c:y val="3.063333823788354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811-427A-BF42-5A4E9484ED27}"/>
                </c:ext>
              </c:extLst>
            </c:dLbl>
            <c:dLbl>
              <c:idx val="3"/>
              <c:layout>
                <c:manualLayout>
                  <c:x val="-3.5230539496070142E-2"/>
                  <c:y val="7.0200589165286645E-17"/>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4811-427A-BF42-5A4E9484ED27}"/>
                </c:ext>
              </c:extLst>
            </c:dLbl>
            <c:dLbl>
              <c:idx val="4"/>
              <c:layout>
                <c:manualLayout>
                  <c:x val="7.0461078992140264E-3"/>
                  <c:y val="-5.7437509196031654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4811-427A-BF42-5A4E9484ED27}"/>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Хариулсан</c:v>
                </c:pt>
                <c:pt idx="1">
                  <c:v>Завгүй</c:v>
                </c:pt>
                <c:pt idx="2">
                  <c:v>Амжилтгүй</c:v>
                </c:pt>
                <c:pt idx="3">
                  <c:v>Давхардсан</c:v>
                </c:pt>
                <c:pt idx="4">
                  <c:v>Хариулаагүй</c:v>
                </c:pt>
              </c:strCache>
            </c:strRef>
          </c:cat>
          <c:val>
            <c:numRef>
              <c:f>Sheet1!$B$2:$B$6</c:f>
              <c:numCache>
                <c:formatCode>General</c:formatCode>
                <c:ptCount val="5"/>
                <c:pt idx="0">
                  <c:v>3107</c:v>
                </c:pt>
                <c:pt idx="1">
                  <c:v>783</c:v>
                </c:pt>
                <c:pt idx="2">
                  <c:v>8</c:v>
                </c:pt>
                <c:pt idx="3">
                  <c:v>60</c:v>
                </c:pt>
                <c:pt idx="4">
                  <c:v>2362</c:v>
                </c:pt>
              </c:numCache>
            </c:numRef>
          </c:val>
          <c:extLst>
            <c:ext xmlns:c16="http://schemas.microsoft.com/office/drawing/2014/chart" uri="{C3380CC4-5D6E-409C-BE32-E72D297353CC}">
              <c16:uniqueId val="{0000000A-4811-427A-BF42-5A4E9484ED27}"/>
            </c:ext>
          </c:extLst>
        </c:ser>
        <c:dLbls>
          <c:dLblPos val="outEnd"/>
          <c:showLegendKey val="0"/>
          <c:showVal val="0"/>
          <c:showCatName val="0"/>
          <c:showSerName val="0"/>
          <c:showPercent val="1"/>
          <c:showBubbleSize val="0"/>
          <c:showLeaderLines val="1"/>
        </c:dLbls>
      </c:pie3DChart>
      <c:spPr>
        <a:noFill/>
        <a:ln>
          <a:noFill/>
        </a:ln>
        <a:effectLst/>
      </c:spPr>
    </c:plotArea>
    <c:legend>
      <c:legendPos val="t"/>
      <c:layout>
        <c:manualLayout>
          <c:xMode val="edge"/>
          <c:yMode val="edge"/>
          <c:x val="2.6190993354188698E-2"/>
          <c:y val="0.8815175971698308"/>
          <c:w val="0.903347927653671"/>
          <c:h val="9.822566379056342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legend>
    <c:plotVisOnly val="1"/>
    <c:dispBlanksAs val="gap"/>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mn-M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3855290158958E-2"/>
          <c:y val="8.9426341986611119E-2"/>
          <c:w val="0.93263281536091092"/>
          <c:h val="0.73187475918260647"/>
        </c:manualLayout>
      </c:layout>
      <c:barChart>
        <c:barDir val="col"/>
        <c:grouping val="clustered"/>
        <c:varyColors val="0"/>
        <c:ser>
          <c:idx val="0"/>
          <c:order val="0"/>
          <c:tx>
            <c:strRef>
              <c:f>Sheet1!$B$1</c:f>
              <c:strCache>
                <c:ptCount val="1"/>
                <c:pt idx="0">
                  <c:v>Хариулсан</c:v>
                </c:pt>
              </c:strCache>
            </c:strRef>
          </c:tx>
          <c:spPr>
            <a:solidFill>
              <a:srgbClr val="20BCB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Sheet1!$B$2:$B$3</c:f>
              <c:numCache>
                <c:formatCode>General</c:formatCode>
                <c:ptCount val="2"/>
                <c:pt idx="0">
                  <c:v>1331</c:v>
                </c:pt>
                <c:pt idx="1">
                  <c:v>1788</c:v>
                </c:pt>
              </c:numCache>
            </c:numRef>
          </c:val>
          <c:extLst>
            <c:ext xmlns:c16="http://schemas.microsoft.com/office/drawing/2014/chart" uri="{C3380CC4-5D6E-409C-BE32-E72D297353CC}">
              <c16:uniqueId val="{00000000-0F27-4DA6-B0B3-4C55492FD9AF}"/>
            </c:ext>
          </c:extLst>
        </c:ser>
        <c:ser>
          <c:idx val="1"/>
          <c:order val="1"/>
          <c:tx>
            <c:strRef>
              <c:f>Sheet1!$C$1</c:f>
              <c:strCache>
                <c:ptCount val="1"/>
                <c:pt idx="0">
                  <c:v>Завгүй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Sheet1!$C$2:$C$3</c:f>
              <c:numCache>
                <c:formatCode>General</c:formatCode>
                <c:ptCount val="2"/>
                <c:pt idx="0">
                  <c:v>29</c:v>
                </c:pt>
                <c:pt idx="1">
                  <c:v>61</c:v>
                </c:pt>
              </c:numCache>
            </c:numRef>
          </c:val>
          <c:extLst>
            <c:ext xmlns:c16="http://schemas.microsoft.com/office/drawing/2014/chart" uri="{C3380CC4-5D6E-409C-BE32-E72D297353CC}">
              <c16:uniqueId val="{00000001-0F27-4DA6-B0B3-4C55492FD9AF}"/>
            </c:ext>
          </c:extLst>
        </c:ser>
        <c:ser>
          <c:idx val="2"/>
          <c:order val="2"/>
          <c:tx>
            <c:strRef>
              <c:f>Sheet1!$D$1</c:f>
              <c:strCache>
                <c:ptCount val="1"/>
                <c:pt idx="0">
                  <c:v>Амжилтгүй</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Sheet1!$D$2:$D$3</c:f>
              <c:numCache>
                <c:formatCode>General</c:formatCode>
                <c:ptCount val="2"/>
                <c:pt idx="0">
                  <c:v>94</c:v>
                </c:pt>
                <c:pt idx="1">
                  <c:v>174</c:v>
                </c:pt>
              </c:numCache>
            </c:numRef>
          </c:val>
          <c:extLst>
            <c:ext xmlns:c16="http://schemas.microsoft.com/office/drawing/2014/chart" uri="{C3380CC4-5D6E-409C-BE32-E72D297353CC}">
              <c16:uniqueId val="{00000002-0F27-4DA6-B0B3-4C55492FD9AF}"/>
            </c:ext>
          </c:extLst>
        </c:ser>
        <c:ser>
          <c:idx val="3"/>
          <c:order val="3"/>
          <c:tx>
            <c:strRef>
              <c:f>Sheet1!$E$1</c:f>
              <c:strCache>
                <c:ptCount val="1"/>
                <c:pt idx="0">
                  <c:v>Давхардсан</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Sheet1!$E$2:$E$3</c:f>
              <c:numCache>
                <c:formatCode>General</c:formatCode>
                <c:ptCount val="2"/>
                <c:pt idx="0">
                  <c:v>2</c:v>
                </c:pt>
                <c:pt idx="1">
                  <c:v>10</c:v>
                </c:pt>
              </c:numCache>
            </c:numRef>
          </c:val>
          <c:extLst>
            <c:ext xmlns:c16="http://schemas.microsoft.com/office/drawing/2014/chart" uri="{C3380CC4-5D6E-409C-BE32-E72D297353CC}">
              <c16:uniqueId val="{00000003-0F27-4DA6-B0B3-4C55492FD9AF}"/>
            </c:ext>
          </c:extLst>
        </c:ser>
        <c:ser>
          <c:idx val="4"/>
          <c:order val="4"/>
          <c:tx>
            <c:strRef>
              <c:f>Sheet1!$F$1</c:f>
              <c:strCache>
                <c:ptCount val="1"/>
                <c:pt idx="0">
                  <c:v>Хариулаагүй</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 дүгээр улиралд</c:v>
                </c:pt>
                <c:pt idx="1">
                  <c:v>2 дугаар улиралд</c:v>
                </c:pt>
              </c:strCache>
            </c:strRef>
          </c:cat>
          <c:val>
            <c:numRef>
              <c:f>Sheet1!$F$2:$F$3</c:f>
              <c:numCache>
                <c:formatCode>General</c:formatCode>
                <c:ptCount val="2"/>
                <c:pt idx="0">
                  <c:v>919</c:v>
                </c:pt>
                <c:pt idx="1">
                  <c:v>1090</c:v>
                </c:pt>
              </c:numCache>
            </c:numRef>
          </c:val>
          <c:extLst>
            <c:ext xmlns:c16="http://schemas.microsoft.com/office/drawing/2014/chart" uri="{C3380CC4-5D6E-409C-BE32-E72D297353CC}">
              <c16:uniqueId val="{00000004-0F27-4DA6-B0B3-4C55492FD9AF}"/>
            </c:ext>
          </c:extLst>
        </c:ser>
        <c:dLbls>
          <c:dLblPos val="outEnd"/>
          <c:showLegendKey val="0"/>
          <c:showVal val="1"/>
          <c:showCatName val="0"/>
          <c:showSerName val="0"/>
          <c:showPercent val="0"/>
          <c:showBubbleSize val="0"/>
        </c:dLbls>
        <c:gapWidth val="219"/>
        <c:overlap val="-27"/>
        <c:axId val="995283232"/>
        <c:axId val="1257511744"/>
      </c:barChart>
      <c:catAx>
        <c:axId val="99528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crossAx val="1257511744"/>
        <c:crosses val="autoZero"/>
        <c:auto val="1"/>
        <c:lblAlgn val="ctr"/>
        <c:lblOffset val="100"/>
        <c:noMultiLvlLbl val="0"/>
      </c:catAx>
      <c:valAx>
        <c:axId val="12575117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95283232"/>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mn-M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gradFill>
    </cs:spPr>
  </cs:dataPoint>
  <cs:dataPoint3D>
    <cs:lnRef idx="0"/>
    <cs:fillRef idx="0">
      <cs:styleClr val="auto"/>
    </cs:fillRef>
    <cs:effectRef idx="0"/>
    <cs:fontRef idx="minor">
      <a:schemeClr val="tx1"/>
    </cs:fontRef>
    <cs:spPr>
      <a:gradFill flip="none" rotWithShape="1">
        <a:gsLst>
          <a:gs pos="100000">
            <a:schemeClr val="phClr">
              <a:alpha val="0"/>
            </a:schemeClr>
          </a:gs>
          <a:gs pos="50000">
            <a:schemeClr val="phClr"/>
          </a:gs>
        </a:gsLst>
        <a:lin ang="10800000" scaled="1"/>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0.43516</cdr:x>
      <cdr:y>0.54262</cdr:y>
    </cdr:from>
    <cdr:to>
      <cdr:x>0.49848</cdr:x>
      <cdr:y>0.59113</cdr:y>
    </cdr:to>
    <cdr:sp macro="" textlink="">
      <cdr:nvSpPr>
        <cdr:cNvPr id="2" name="Rectangle 1"/>
        <cdr:cNvSpPr/>
      </cdr:nvSpPr>
      <cdr:spPr>
        <a:xfrm xmlns:a="http://schemas.openxmlformats.org/drawingml/2006/main">
          <a:off x="3294073" y="2802110"/>
          <a:ext cx="479315" cy="25047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mn-MN" dirty="0" smtClean="0">
              <a:latin typeface="Arial" panose="020B0604020202020204" pitchFamily="34" charset="0"/>
              <a:cs typeface="Arial" panose="020B0604020202020204" pitchFamily="34" charset="0"/>
            </a:rPr>
            <a:t>1.9</a:t>
          </a:r>
          <a:endParaRPr lang="mn-MN"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mn-MN"/>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8E9167EC-4B0B-4EA6-9B23-7564E94F3ED8}" type="datetimeFigureOut">
              <a:rPr lang="mn-MN" smtClean="0"/>
              <a:t>25.08.06</a:t>
            </a:fld>
            <a:endParaRPr lang="mn-MN"/>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mn-MN"/>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BD18393F-42E4-4893-92A4-E92C2E110F80}" type="slidenum">
              <a:rPr lang="mn-MN" smtClean="0"/>
              <a:t>‹#›</a:t>
            </a:fld>
            <a:endParaRPr lang="mn-MN"/>
          </a:p>
        </p:txBody>
      </p:sp>
    </p:spTree>
    <p:extLst>
      <p:ext uri="{BB962C8B-B14F-4D97-AF65-F5344CB8AC3E}">
        <p14:creationId xmlns:p14="http://schemas.microsoft.com/office/powerpoint/2010/main" val="2557231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831" cy="495029"/>
          </a:xfrm>
          <a:prstGeom prst="rect">
            <a:avLst/>
          </a:prstGeom>
        </p:spPr>
        <p:txBody>
          <a:bodyPr vert="horz" lIns="91436" tIns="45718" rIns="91436" bIns="45718" rtlCol="0"/>
          <a:lstStyle>
            <a:lvl1pPr algn="l">
              <a:defRPr sz="1200"/>
            </a:lvl1pPr>
          </a:lstStyle>
          <a:p>
            <a:endParaRPr lang="en-US" dirty="0"/>
          </a:p>
        </p:txBody>
      </p:sp>
      <p:sp>
        <p:nvSpPr>
          <p:cNvPr id="3" name="Date Placeholder 2"/>
          <p:cNvSpPr>
            <a:spLocks noGrp="1"/>
          </p:cNvSpPr>
          <p:nvPr>
            <p:ph type="dt" idx="1"/>
          </p:nvPr>
        </p:nvSpPr>
        <p:spPr>
          <a:xfrm>
            <a:off x="3815373" y="1"/>
            <a:ext cx="2918831" cy="495029"/>
          </a:xfrm>
          <a:prstGeom prst="rect">
            <a:avLst/>
          </a:prstGeom>
        </p:spPr>
        <p:txBody>
          <a:bodyPr vert="horz" lIns="91436" tIns="45718" rIns="91436" bIns="45718" rtlCol="0"/>
          <a:lstStyle>
            <a:lvl1pPr algn="r">
              <a:defRPr sz="1200"/>
            </a:lvl1pPr>
          </a:lstStyle>
          <a:p>
            <a:fld id="{B07DB830-3EAA-4105-88A6-56F3CDCA4046}" type="datetimeFigureOut">
              <a:rPr lang="en-US" smtClean="0"/>
              <a:t>8/6/2025</a:t>
            </a:fld>
            <a:endParaRPr lang="en-US" dirty="0"/>
          </a:p>
        </p:txBody>
      </p:sp>
      <p:sp>
        <p:nvSpPr>
          <p:cNvPr id="4" name="Slide Image Placeholder 3"/>
          <p:cNvSpPr>
            <a:spLocks noGrp="1" noRot="1" noChangeAspect="1"/>
          </p:cNvSpPr>
          <p:nvPr>
            <p:ph type="sldImg" idx="2"/>
          </p:nvPr>
        </p:nvSpPr>
        <p:spPr>
          <a:xfrm>
            <a:off x="593725" y="1233488"/>
            <a:ext cx="5548313" cy="3328987"/>
          </a:xfrm>
          <a:prstGeom prst="rect">
            <a:avLst/>
          </a:prstGeom>
          <a:noFill/>
          <a:ln w="12700">
            <a:solidFill>
              <a:prstClr val="black"/>
            </a:solidFill>
          </a:ln>
        </p:spPr>
        <p:txBody>
          <a:bodyPr vert="horz" lIns="91436" tIns="45718" rIns="91436" bIns="45718"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6"/>
            <a:ext cx="2918831" cy="495028"/>
          </a:xfrm>
          <a:prstGeom prst="rect">
            <a:avLst/>
          </a:prstGeom>
        </p:spPr>
        <p:txBody>
          <a:bodyPr vert="horz" lIns="91436" tIns="45718" rIns="91436"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36" tIns="45718" rIns="91436" bIns="45718" rtlCol="0" anchor="b"/>
          <a:lstStyle>
            <a:lvl1pPr algn="r">
              <a:defRPr sz="1200"/>
            </a:lvl1pPr>
          </a:lstStyle>
          <a:p>
            <a:fld id="{0F0B95E7-1DFC-4DB4-8CAF-9F7509C7E5EA}" type="slidenum">
              <a:rPr lang="en-US" smtClean="0"/>
              <a:t>‹#›</a:t>
            </a:fld>
            <a:endParaRPr lang="en-US" dirty="0"/>
          </a:p>
        </p:txBody>
      </p:sp>
    </p:spTree>
    <p:extLst>
      <p:ext uri="{BB962C8B-B14F-4D97-AF65-F5344CB8AC3E}">
        <p14:creationId xmlns:p14="http://schemas.microsoft.com/office/powerpoint/2010/main" val="17199866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8817" y="4822270"/>
            <a:ext cx="5510530" cy="3945493"/>
          </a:xfrm>
          <a:prstGeom prst="rect">
            <a:avLst/>
          </a:prstGeom>
        </p:spPr>
        <p:txBody>
          <a:bodyPr spcFirstLastPara="1" wrap="square" lIns="94213" tIns="47094" rIns="94213" bIns="47094" anchor="t" anchorCtr="0">
            <a:noAutofit/>
          </a:bodyPr>
          <a:lstStyle/>
          <a:p>
            <a:pPr marL="0" indent="0"/>
            <a:endParaRPr/>
          </a:p>
        </p:txBody>
      </p:sp>
      <p:sp>
        <p:nvSpPr>
          <p:cNvPr id="88" name="Google Shape;88;p1:notes"/>
          <p:cNvSpPr>
            <a:spLocks noGrp="1" noRot="1" noChangeAspect="1"/>
          </p:cNvSpPr>
          <p:nvPr>
            <p:ph type="sldImg" idx="2"/>
          </p:nvPr>
        </p:nvSpPr>
        <p:spPr>
          <a:xfrm>
            <a:off x="625475" y="1252538"/>
            <a:ext cx="5637213"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1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8817" y="4822270"/>
            <a:ext cx="5510530" cy="3945493"/>
          </a:xfrm>
          <a:prstGeom prst="rect">
            <a:avLst/>
          </a:prstGeom>
        </p:spPr>
        <p:txBody>
          <a:bodyPr spcFirstLastPara="1" wrap="square" lIns="94213" tIns="47094" rIns="94213" bIns="47094" anchor="t" anchorCtr="0">
            <a:noAutofit/>
          </a:bodyPr>
          <a:lstStyle/>
          <a:p>
            <a:pPr marL="0" indent="0"/>
            <a:endParaRPr/>
          </a:p>
        </p:txBody>
      </p:sp>
      <p:sp>
        <p:nvSpPr>
          <p:cNvPr id="88" name="Google Shape;88;p1:notes"/>
          <p:cNvSpPr>
            <a:spLocks noGrp="1" noRot="1" noChangeAspect="1"/>
          </p:cNvSpPr>
          <p:nvPr>
            <p:ph type="sldImg" idx="2"/>
          </p:nvPr>
        </p:nvSpPr>
        <p:spPr>
          <a:xfrm>
            <a:off x="625475" y="1252538"/>
            <a:ext cx="5637213"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0832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7187"/>
            <a:ext cx="9144000" cy="2546773"/>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842174"/>
            <a:ext cx="9144000" cy="17661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D87A7BB-C3CA-47E9-B842-2545FDA6DADD}"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70840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8CC19A-8B08-40F1-BEAD-17C72C0B2964}"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419550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89467"/>
            <a:ext cx="2628900"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89467"/>
            <a:ext cx="7734300" cy="619929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8B4F5A-4E16-43EC-80A8-72BF15ACF81B}"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180195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Title Slide">
  <p:cSld name="8_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title"/>
          </p:nvPr>
        </p:nvSpPr>
        <p:spPr>
          <a:xfrm>
            <a:off x="0" y="1"/>
            <a:ext cx="12192000" cy="125790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F3F3F"/>
              </a:buClr>
              <a:buSzPts val="4400"/>
              <a:buFont typeface="Calibri"/>
              <a:buNone/>
              <a:defRPr>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39576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DD0CFF-6A74-449C-95B3-21071C7EFD70}"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7536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3721"/>
            <a:ext cx="10515600" cy="3042919"/>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895428"/>
            <a:ext cx="10515600" cy="16001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58D3BC-58AF-47EE-A797-E7BC5D229206}"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175772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947333"/>
            <a:ext cx="5181600" cy="464142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947333"/>
            <a:ext cx="5181600" cy="464142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0B1BED-E501-486A-B5C5-9BF7D1864C58}" type="datetime1">
              <a:rPr lang="en-US" smtClean="0"/>
              <a:t>8/6/2025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374512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89467"/>
            <a:ext cx="10515600"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793241"/>
            <a:ext cx="5157787"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672080"/>
            <a:ext cx="5157787" cy="393022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793241"/>
            <a:ext cx="5183188"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672080"/>
            <a:ext cx="5183188" cy="393022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F763FB-A4E6-4D85-84DA-04D94C3A0B23}" type="datetime1">
              <a:rPr lang="en-US" smtClean="0"/>
              <a:t>8/6/2025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83461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E4C944-58E6-4DF8-83E4-21B1EA08BE42}" type="datetime1">
              <a:rPr lang="en-US" smtClean="0"/>
              <a:t>8/6/2025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127751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23D18-AEE2-45C9-81C5-CC373F7E1AEA}" type="datetime1">
              <a:rPr lang="en-US" smtClean="0"/>
              <a:t>8/6/2025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218637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87680"/>
            <a:ext cx="3932237" cy="170688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1053254"/>
            <a:ext cx="6172200" cy="5198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9" y="2194560"/>
            <a:ext cx="3932237"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FF889A-27A1-493C-88DF-F32F2594D43B}" type="datetime1">
              <a:rPr lang="en-US" smtClean="0"/>
              <a:t>8/6/2025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373064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87680"/>
            <a:ext cx="3932237" cy="170688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1053254"/>
            <a:ext cx="6172200" cy="51985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9" y="2194560"/>
            <a:ext cx="3932237"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60483F-5FFC-4579-AE29-21FB17AD51F0}" type="datetime1">
              <a:rPr lang="en-US" smtClean="0"/>
              <a:t>8/6/2025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FD3C15-0B6E-4E68-998E-D0CE3DF640B6}" type="slidenum">
              <a:rPr lang="en-US" smtClean="0"/>
              <a:t>‹#›</a:t>
            </a:fld>
            <a:endParaRPr lang="en-US" dirty="0"/>
          </a:p>
        </p:txBody>
      </p:sp>
    </p:spTree>
    <p:extLst>
      <p:ext uri="{BB962C8B-B14F-4D97-AF65-F5344CB8AC3E}">
        <p14:creationId xmlns:p14="http://schemas.microsoft.com/office/powerpoint/2010/main" val="37426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89467"/>
            <a:ext cx="10515600"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947333"/>
            <a:ext cx="10515600" cy="464142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780107"/>
            <a:ext cx="2743200" cy="389467"/>
          </a:xfrm>
          <a:prstGeom prst="rect">
            <a:avLst/>
          </a:prstGeom>
        </p:spPr>
        <p:txBody>
          <a:bodyPr vert="horz" lIns="91440" tIns="45720" rIns="91440" bIns="45720" rtlCol="0" anchor="ctr"/>
          <a:lstStyle>
            <a:lvl1pPr algn="l">
              <a:defRPr sz="1200">
                <a:solidFill>
                  <a:schemeClr val="tx1">
                    <a:tint val="75000"/>
                  </a:schemeClr>
                </a:solidFill>
              </a:defRPr>
            </a:lvl1pPr>
          </a:lstStyle>
          <a:p>
            <a:fld id="{591EBF30-29DB-4DA0-87EC-DEB96B95CA50}" type="datetime1">
              <a:rPr lang="en-US" smtClean="0"/>
              <a:t>8/6/2025</a:t>
            </a:fld>
            <a:endParaRPr lang="en-US" dirty="0"/>
          </a:p>
        </p:txBody>
      </p:sp>
      <p:sp>
        <p:nvSpPr>
          <p:cNvPr id="5" name="Footer Placeholder 4"/>
          <p:cNvSpPr>
            <a:spLocks noGrp="1"/>
          </p:cNvSpPr>
          <p:nvPr>
            <p:ph type="ftr" sz="quarter" idx="3"/>
          </p:nvPr>
        </p:nvSpPr>
        <p:spPr>
          <a:xfrm>
            <a:off x="4038600" y="6780107"/>
            <a:ext cx="4114800" cy="3894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780107"/>
            <a:ext cx="2743200" cy="389467"/>
          </a:xfrm>
          <a:prstGeom prst="rect">
            <a:avLst/>
          </a:prstGeom>
        </p:spPr>
        <p:txBody>
          <a:bodyPr vert="horz" lIns="91440" tIns="45720" rIns="91440" bIns="45720" rtlCol="0" anchor="ctr"/>
          <a:lstStyle>
            <a:lvl1pPr algn="r">
              <a:defRPr sz="1200">
                <a:solidFill>
                  <a:schemeClr val="tx1">
                    <a:tint val="75000"/>
                  </a:schemeClr>
                </a:solidFill>
              </a:defRPr>
            </a:lvl1pPr>
          </a:lstStyle>
          <a:p>
            <a:fld id="{BDFD3C15-0B6E-4E68-998E-D0CE3DF640B6}" type="slidenum">
              <a:rPr lang="en-US" smtClean="0"/>
              <a:t>‹#›</a:t>
            </a:fld>
            <a:endParaRPr lang="en-US" dirty="0"/>
          </a:p>
        </p:txBody>
      </p:sp>
    </p:spTree>
    <p:extLst>
      <p:ext uri="{BB962C8B-B14F-4D97-AF65-F5344CB8AC3E}">
        <p14:creationId xmlns:p14="http://schemas.microsoft.com/office/powerpoint/2010/main" val="4332579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3.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9.wdp"/><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hyperlink" Target="http://www.uds.ub.gov.mn/"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hyperlink" Target="http://www.ebarilga.ub.gov.mn/" TargetMode="External"/><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7.png"/><Relationship Id="rId10" Type="http://schemas.openxmlformats.org/officeDocument/2006/relationships/hyperlink" Target="http://www.uds.ub.gov.mn/" TargetMode="External"/><Relationship Id="rId4" Type="http://schemas.openxmlformats.org/officeDocument/2006/relationships/image" Target="../media/image3.pn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4.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9.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3.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7.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3.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 name="Picture 8">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988" y="713947"/>
            <a:ext cx="538399" cy="538399"/>
          </a:xfrm>
          <a:prstGeom prst="rect">
            <a:avLst/>
          </a:prstGeom>
        </p:spPr>
      </p:pic>
      <p:grpSp>
        <p:nvGrpSpPr>
          <p:cNvPr id="10" name="Google Shape;130;p25"/>
          <p:cNvGrpSpPr/>
          <p:nvPr/>
        </p:nvGrpSpPr>
        <p:grpSpPr>
          <a:xfrm>
            <a:off x="2852693" y="1370004"/>
            <a:ext cx="6491543" cy="592025"/>
            <a:chOff x="3167028" y="1409083"/>
            <a:chExt cx="6465989" cy="729665"/>
          </a:xfrm>
        </p:grpSpPr>
        <p:sp>
          <p:nvSpPr>
            <p:cNvPr id="11" name="Google Shape;133;p25"/>
            <p:cNvSpPr txBox="1"/>
            <p:nvPr/>
          </p:nvSpPr>
          <p:spPr>
            <a:xfrm>
              <a:off x="3401673" y="1409083"/>
              <a:ext cx="5996700" cy="338700"/>
            </a:xfrm>
            <a:prstGeom prst="rect">
              <a:avLst/>
            </a:prstGeom>
            <a:noFill/>
            <a:ln>
              <a:noFill/>
            </a:ln>
          </p:spPr>
          <p:txBody>
            <a:bodyPr spcFirstLastPara="1" wrap="square" lIns="57146" tIns="28562" rIns="57146" bIns="28562" anchor="t" anchorCtr="0">
              <a:noAutofit/>
            </a:bodyPr>
            <a:lstStyle/>
            <a:p>
              <a:pPr algn="ctr">
                <a:buClr>
                  <a:srgbClr val="000000"/>
                </a:buClr>
                <a:buSzPts val="1200"/>
              </a:pPr>
              <a:r>
                <a:rPr lang="en-GB" sz="1167" dirty="0">
                  <a:latin typeface="Arial" panose="020B0604020202020204" pitchFamily="34" charset="0"/>
                  <a:cs typeface="Arial" panose="020B0604020202020204" pitchFamily="34" charset="0"/>
                </a:rPr>
                <a:t>НИЙСЛЭЛИЙН ЗАСАГ ДАРГЫН ХЭРЭГЖҮҮЛЭГЧ АГЕНТЛАГ</a:t>
              </a:r>
              <a:endParaRPr sz="1167" dirty="0">
                <a:latin typeface="Arial" panose="020B0604020202020204" pitchFamily="34" charset="0"/>
                <a:cs typeface="Arial" panose="020B0604020202020204" pitchFamily="34" charset="0"/>
              </a:endParaRPr>
            </a:p>
          </p:txBody>
        </p:sp>
        <p:sp>
          <p:nvSpPr>
            <p:cNvPr id="12" name="Google Shape;134;p25"/>
            <p:cNvSpPr txBox="1"/>
            <p:nvPr/>
          </p:nvSpPr>
          <p:spPr>
            <a:xfrm>
              <a:off x="3167028" y="1747783"/>
              <a:ext cx="6465989" cy="390965"/>
            </a:xfrm>
            <a:prstGeom prst="rect">
              <a:avLst/>
            </a:prstGeom>
            <a:noFill/>
            <a:ln>
              <a:noFill/>
            </a:ln>
          </p:spPr>
          <p:txBody>
            <a:bodyPr spcFirstLastPara="1" wrap="square" lIns="57146" tIns="28562" rIns="57146" bIns="28562" anchor="t" anchorCtr="0">
              <a:noAutofit/>
            </a:bodyPr>
            <a:lstStyle/>
            <a:p>
              <a:pPr lvl="0" algn="ctr">
                <a:buSzPts val="1800"/>
              </a:pPr>
              <a:r>
                <a:rPr lang="mn-MN" sz="1501" b="1" dirty="0">
                  <a:solidFill>
                    <a:srgbClr val="30538B"/>
                  </a:solidFill>
                  <a:latin typeface="Arial" panose="020B0604020202020204" pitchFamily="34" charset="0"/>
                  <a:cs typeface="Arial" panose="020B0604020202020204" pitchFamily="34" charset="0"/>
                </a:rPr>
                <a:t>НИЙСЛЭЛИЙН </a:t>
              </a:r>
              <a:r>
                <a:rPr lang="ru-RU" sz="1501" b="1" dirty="0">
                  <a:solidFill>
                    <a:srgbClr val="30538B"/>
                  </a:solidFill>
                  <a:latin typeface="Arial" panose="020B0604020202020204" pitchFamily="34" charset="0"/>
                  <a:cs typeface="Arial" panose="020B0604020202020204" pitchFamily="34" charset="0"/>
                </a:rPr>
                <a:t>ХОТ БАЙГУУЛАЛТ, ХОТЫН СТАНДАРТЫН ГАЗАР</a:t>
              </a:r>
            </a:p>
          </p:txBody>
        </p:sp>
      </p:grpSp>
      <p:sp>
        <p:nvSpPr>
          <p:cNvPr id="19" name="TextBox 18">
            <a:extLst>
              <a:ext uri="{FF2B5EF4-FFF2-40B4-BE49-F238E27FC236}">
                <a16:creationId xmlns:a16="http://schemas.microsoft.com/office/drawing/2014/main" id="{CFF74B32-264E-EE64-358C-886A542A0762}"/>
              </a:ext>
            </a:extLst>
          </p:cNvPr>
          <p:cNvSpPr txBox="1"/>
          <p:nvPr/>
        </p:nvSpPr>
        <p:spPr>
          <a:xfrm>
            <a:off x="1747843" y="3261740"/>
            <a:ext cx="8696325" cy="451342"/>
          </a:xfrm>
          <a:prstGeom prst="rect">
            <a:avLst/>
          </a:prstGeom>
          <a:noFill/>
        </p:spPr>
        <p:txBody>
          <a:bodyPr wrap="square">
            <a:spAutoFit/>
          </a:bodyPr>
          <a:lstStyle/>
          <a:p>
            <a:pPr algn="ctr"/>
            <a:r>
              <a:rPr lang="mn-MN" sz="2333" b="1" dirty="0" smtClean="0">
                <a:solidFill>
                  <a:srgbClr val="30538B"/>
                </a:solidFill>
                <a:latin typeface="Arial" panose="020B0604020202020204" pitchFamily="34" charset="0"/>
                <a:cs typeface="Arial" panose="020B0604020202020204" pitchFamily="34" charset="0"/>
              </a:rPr>
              <a:t>ҮЙЛ АЖИЛЛАГААНЫ ТАНИЛЦУУЛГА</a:t>
            </a:r>
            <a:endParaRPr lang="mn-MN" sz="2333" b="1" dirty="0">
              <a:solidFill>
                <a:srgbClr val="30538B"/>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6159492" y="665843"/>
            <a:ext cx="646668" cy="621276"/>
          </a:xfrm>
          <a:prstGeom prst="rect">
            <a:avLst/>
          </a:prstGeom>
        </p:spPr>
      </p:pic>
      <p:pic>
        <p:nvPicPr>
          <p:cNvPr id="8" name="Picture 7">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5">
            <a:alphaModFix/>
            <a:extLst>
              <a:ext uri="{28A0092B-C50C-407E-A947-70E740481C1C}">
                <a14:useLocalDpi xmlns:a14="http://schemas.microsoft.com/office/drawing/2010/main"/>
              </a:ext>
            </a:extLst>
          </a:blip>
          <a:srcRect t="85828" r="6223" b="8179"/>
          <a:stretch/>
        </p:blipFill>
        <p:spPr bwMode="auto">
          <a:xfrm flipV="1">
            <a:off x="0" y="852"/>
            <a:ext cx="12192000" cy="1610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472A88A-D663-F53C-6D16-A658440ADF8C}"/>
              </a:ext>
            </a:extLst>
          </p:cNvPr>
          <p:cNvSpPr txBox="1"/>
          <p:nvPr/>
        </p:nvSpPr>
        <p:spPr>
          <a:xfrm>
            <a:off x="5011878" y="5889502"/>
            <a:ext cx="2192210" cy="307777"/>
          </a:xfrm>
          <a:prstGeom prst="rect">
            <a:avLst/>
          </a:prstGeom>
          <a:noFill/>
        </p:spPr>
        <p:txBody>
          <a:bodyPr wrap="square">
            <a:spAutoFit/>
          </a:bodyPr>
          <a:lstStyle/>
          <a:p>
            <a:pPr algn="ctr"/>
            <a:r>
              <a:rPr lang="en-US" sz="1400" dirty="0">
                <a:solidFill>
                  <a:srgbClr val="30538B"/>
                </a:solidFill>
                <a:latin typeface="Arial" panose="020B0604020202020204" pitchFamily="34" charset="0"/>
                <a:cs typeface="Arial" panose="020B0604020202020204" pitchFamily="34" charset="0"/>
              </a:rPr>
              <a:t>202</a:t>
            </a:r>
            <a:r>
              <a:rPr lang="mn-MN" sz="1400" dirty="0">
                <a:solidFill>
                  <a:srgbClr val="30538B"/>
                </a:solidFill>
                <a:latin typeface="Arial" panose="020B0604020202020204" pitchFamily="34" charset="0"/>
                <a:cs typeface="Arial" panose="020B0604020202020204" pitchFamily="34" charset="0"/>
              </a:rPr>
              <a:t>5</a:t>
            </a:r>
            <a:r>
              <a:rPr lang="en-US" sz="1400" dirty="0">
                <a:solidFill>
                  <a:srgbClr val="30538B"/>
                </a:solidFill>
                <a:latin typeface="Arial" panose="020B0604020202020204" pitchFamily="34" charset="0"/>
                <a:cs typeface="Arial" panose="020B0604020202020204" pitchFamily="34" charset="0"/>
              </a:rPr>
              <a:t>.</a:t>
            </a:r>
            <a:r>
              <a:rPr lang="mn-MN" sz="1400" dirty="0" smtClean="0">
                <a:solidFill>
                  <a:srgbClr val="30538B"/>
                </a:solidFill>
                <a:latin typeface="Arial" panose="020B0604020202020204" pitchFamily="34" charset="0"/>
                <a:cs typeface="Arial" panose="020B0604020202020204" pitchFamily="34" charset="0"/>
              </a:rPr>
              <a:t>07</a:t>
            </a:r>
            <a:r>
              <a:rPr lang="en-US" sz="1400" dirty="0" smtClean="0">
                <a:solidFill>
                  <a:srgbClr val="30538B"/>
                </a:solidFill>
                <a:latin typeface="Arial" panose="020B0604020202020204" pitchFamily="34" charset="0"/>
                <a:cs typeface="Arial" panose="020B0604020202020204" pitchFamily="34" charset="0"/>
              </a:rPr>
              <a:t>.</a:t>
            </a:r>
            <a:r>
              <a:rPr lang="mn-MN" sz="1400" dirty="0" smtClean="0">
                <a:solidFill>
                  <a:srgbClr val="30538B"/>
                </a:solidFill>
                <a:latin typeface="Arial" panose="020B0604020202020204" pitchFamily="34" charset="0"/>
                <a:cs typeface="Arial" panose="020B0604020202020204" pitchFamily="34" charset="0"/>
              </a:rPr>
              <a:t>01</a:t>
            </a:r>
            <a:endParaRPr lang="en-US" sz="1400" dirty="0">
              <a:solidFill>
                <a:srgbClr val="30538B"/>
              </a:solidFill>
              <a:latin typeface="Arial" panose="020B0604020202020204" pitchFamily="34" charset="0"/>
              <a:cs typeface="Arial" panose="020B0604020202020204" pitchFamily="34" charset="0"/>
            </a:endParaRPr>
          </a:p>
        </p:txBody>
      </p:sp>
      <p:grpSp>
        <p:nvGrpSpPr>
          <p:cNvPr id="2" name="Group 1"/>
          <p:cNvGrpSpPr/>
          <p:nvPr/>
        </p:nvGrpSpPr>
        <p:grpSpPr>
          <a:xfrm>
            <a:off x="6" y="4142035"/>
            <a:ext cx="12192001" cy="155515"/>
            <a:chOff x="0" y="4313479"/>
            <a:chExt cx="12192001" cy="155515"/>
          </a:xfrm>
        </p:grpSpPr>
        <p:grpSp>
          <p:nvGrpSpPr>
            <p:cNvPr id="13" name="Group 12"/>
            <p:cNvGrpSpPr/>
            <p:nvPr/>
          </p:nvGrpSpPr>
          <p:grpSpPr>
            <a:xfrm>
              <a:off x="0" y="4313479"/>
              <a:ext cx="12192001" cy="146210"/>
              <a:chOff x="-304800" y="3798125"/>
              <a:chExt cx="12496801" cy="72571"/>
            </a:xfrm>
            <a:solidFill>
              <a:schemeClr val="accent2"/>
            </a:solidFill>
          </p:grpSpPr>
          <p:cxnSp>
            <p:nvCxnSpPr>
              <p:cNvPr id="14" name="Straight Connector 13"/>
              <p:cNvCxnSpPr/>
              <p:nvPr/>
            </p:nvCxnSpPr>
            <p:spPr>
              <a:xfrm>
                <a:off x="-304800" y="3834301"/>
                <a:ext cx="5239493" cy="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52508" y="3836500"/>
                <a:ext cx="5239493" cy="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941096" y="3798125"/>
                <a:ext cx="203061" cy="725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ounded Rectangle 17"/>
            <p:cNvSpPr/>
            <p:nvPr/>
          </p:nvSpPr>
          <p:spPr>
            <a:xfrm>
              <a:off x="6968985" y="4322784"/>
              <a:ext cx="198108" cy="1462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10350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9</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7" name="Rectangle 6"/>
          <p:cNvSpPr/>
          <p:nvPr/>
        </p:nvSpPr>
        <p:spPr>
          <a:xfrm>
            <a:off x="815077" y="863474"/>
            <a:ext cx="10558914" cy="523220"/>
          </a:xfrm>
          <a:prstGeom prst="rect">
            <a:avLst/>
          </a:prstGeom>
        </p:spPr>
        <p:txBody>
          <a:bodyPr wrap="square">
            <a:spAutoFit/>
          </a:bodyPr>
          <a:lstStyle/>
          <a:p>
            <a:pPr algn="ctr">
              <a:spcAft>
                <a:spcPts val="0"/>
              </a:spcAft>
            </a:pP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Яармаг хотын шинэ төвд 93</a:t>
            </a:r>
            <a:r>
              <a:rPr lang="mn-MN" sz="1400" i="1" dirty="0" err="1">
                <a:solidFill>
                  <a:srgbClr val="1F497D"/>
                </a:solidFill>
                <a:latin typeface="Arial" panose="020B0604020202020204" pitchFamily="34" charset="0"/>
                <a:ea typeface="Calibri" panose="020F0502020204030204" pitchFamily="34" charset="0"/>
                <a:cs typeface="Mongolian Baiti" panose="03000500000000000000" pitchFamily="66" charset="0"/>
              </a:rPr>
              <a:t>МВт</a:t>
            </a: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-ийн дэвшилтэт технологи бүхий дулааны эх үүсвэрийн газар олголтыг шийдвэрлүүлж, </a:t>
            </a:r>
            <a:r>
              <a:rPr lang="mn-MN" sz="1400" i="1" dirty="0" err="1">
                <a:solidFill>
                  <a:srgbClr val="1F497D"/>
                </a:solidFill>
                <a:latin typeface="Arial" panose="020B0604020202020204" pitchFamily="34" charset="0"/>
                <a:ea typeface="Calibri" panose="020F0502020204030204" pitchFamily="34" charset="0"/>
                <a:cs typeface="Mongolian Baiti" panose="03000500000000000000" pitchFamily="66" charset="0"/>
              </a:rPr>
              <a:t>ТЭЗҮ</a:t>
            </a: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 ажлын зураг төсөл зөвшилцөх.</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
        <p:nvSpPr>
          <p:cNvPr id="8" name="Rectangle 7"/>
          <p:cNvSpPr/>
          <p:nvPr/>
        </p:nvSpPr>
        <p:spPr>
          <a:xfrm>
            <a:off x="640471" y="1618291"/>
            <a:ext cx="4084182" cy="4708981"/>
          </a:xfrm>
          <a:prstGeom prst="rect">
            <a:avLst/>
          </a:prstGeom>
        </p:spPr>
        <p:txBody>
          <a:bodyPr wrap="square">
            <a:spAutoFit/>
          </a:bodyPr>
          <a:lstStyle/>
          <a:p>
            <a:pPr indent="457200" algn="just">
              <a:spcAft>
                <a:spcPts val="0"/>
              </a:spcAft>
            </a:pPr>
            <a:r>
              <a:rPr lang="mn-MN" sz="1200" dirty="0">
                <a:latin typeface="Arial" panose="020B0604020202020204" pitchFamily="34" charset="0"/>
                <a:ea typeface="Calibri" panose="020F0502020204030204" pitchFamily="34" charset="0"/>
                <a:cs typeface="Mongolian Baiti" panose="03000500000000000000" pitchFamily="66" charset="0"/>
              </a:rPr>
              <a:t>Эрчим хүчний сайд, Нийслэлийн Засаг даргын хамтарсан 2025 оны 01 дүгээр сарын 31-ний өдрийн А/55, А/124 дугаартай тушаал, захирамжаар Эрчим хүчний яамны Бодлого, төлөвлөлтийн газрын дарга, Нийслэлийн Засаг даргын Эдийн засгийн хөгжил, дэд бүтцийн асуудал хариуцсан нэгдүгээр орлогч даргаар ахлуулсан ажлын хэсэг байгуулагдсан. 2025-2028 онд хэрэгжүүлэх орон сууцны төслүүдэд шаардлагатай 93</a:t>
            </a:r>
            <a:r>
              <a:rPr lang="mn-MN" sz="1200" dirty="0" err="1">
                <a:latin typeface="Arial" panose="020B0604020202020204" pitchFamily="34" charset="0"/>
                <a:ea typeface="Calibri" panose="020F0502020204030204" pitchFamily="34" charset="0"/>
                <a:cs typeface="Mongolian Baiti" panose="03000500000000000000" pitchFamily="66" charset="0"/>
              </a:rPr>
              <a:t>ВМт</a:t>
            </a:r>
            <a:r>
              <a:rPr lang="mn-MN" sz="1200" dirty="0">
                <a:latin typeface="Arial" panose="020B0604020202020204" pitchFamily="34" charset="0"/>
                <a:ea typeface="Calibri" panose="020F0502020204030204" pitchFamily="34" charset="0"/>
                <a:cs typeface="Mongolian Baiti" panose="03000500000000000000" pitchFamily="66" charset="0"/>
              </a:rPr>
              <a:t>-ын Яармаг дулааны станц төлөвлөгдсөн. Тус эх үүсвэрийн байршил нь Улаанбаатар хотын 2040 хөгжлийн ерөнхий төлөвлөгөөнд тусгагдсан. Эх үүсвэрийн газар олголтын асуудлыг нийслэлийн 2025 оны газар зохион байгуулалтын төлөвлөгөөнд тусгуулсан</a:t>
            </a:r>
            <a:r>
              <a:rPr lang="mn-MN" sz="1200" dirty="0" smtClean="0">
                <a:latin typeface="Arial" panose="020B0604020202020204" pitchFamily="34" charset="0"/>
                <a:ea typeface="Calibri" panose="020F0502020204030204" pitchFamily="34" charset="0"/>
                <a:cs typeface="Mongolian Baiti" panose="03000500000000000000" pitchFamily="66" charset="0"/>
              </a:rPr>
              <a:t>.</a:t>
            </a:r>
          </a:p>
          <a:p>
            <a:pPr indent="457200" algn="just">
              <a:spcAft>
                <a:spcPts val="0"/>
              </a:spcAft>
            </a:pPr>
            <a:r>
              <a:rPr lang="mn-MN" sz="1200" dirty="0">
                <a:latin typeface="Arial" panose="020B0604020202020204" pitchFamily="34" charset="0"/>
                <a:cs typeface="Arial" panose="020B0604020202020204" pitchFamily="34" charset="0"/>
              </a:rPr>
              <a:t>Яармаг хотын шинэ төвд 93</a:t>
            </a:r>
            <a:r>
              <a:rPr lang="mn-MN" sz="1200" dirty="0" err="1">
                <a:latin typeface="Arial" panose="020B0604020202020204" pitchFamily="34" charset="0"/>
                <a:cs typeface="Arial" panose="020B0604020202020204" pitchFamily="34" charset="0"/>
              </a:rPr>
              <a:t>мВт</a:t>
            </a:r>
            <a:r>
              <a:rPr lang="mn-MN" sz="1200" dirty="0">
                <a:latin typeface="Arial" panose="020B0604020202020204" pitchFamily="34" charset="0"/>
                <a:cs typeface="Arial" panose="020B0604020202020204" pitchFamily="34" charset="0"/>
              </a:rPr>
              <a:t>-ын дэвшилтэт технологи бүхий дулааны эх үүсвэр барьж ашиглалтад оруулснаар Нисэх, яармаг орчмын 15640 айл өрх төвлөрсөн дулаан хангамжийн сүлжээнд холбогдох боломж бүрдэнэ. Төр хувийн хэвшлээр санхүүжих нийт 79,350,00 төгрөгийн хөрөнгө оруулалт хийгдэхээс 2025 онд </a:t>
            </a:r>
            <a:r>
              <a:rPr lang="mn-MN" sz="1200" dirty="0" err="1">
                <a:latin typeface="Arial" panose="020B0604020202020204" pitchFamily="34" charset="0"/>
                <a:cs typeface="Arial" panose="020B0604020202020204" pitchFamily="34" charset="0"/>
              </a:rPr>
              <a:t>ТЭЗҮ</a:t>
            </a:r>
            <a:r>
              <a:rPr lang="mn-MN" sz="1200" dirty="0">
                <a:latin typeface="Arial" panose="020B0604020202020204" pitchFamily="34" charset="0"/>
                <a:cs typeface="Arial" panose="020B0604020202020204" pitchFamily="34" charset="0"/>
              </a:rPr>
              <a:t>, барилга угсралтын ажил хийгдэх 742.80 төгрөгийг Нийслэлийн 2025 оны төсөв, төсвийн тодотгол, Нийслэлийн Засаг даргын 2024-2028 оны үйл ажиллагааны хөтөлбөрт тусгуулахаар саналыг илгээсэн.</a:t>
            </a:r>
            <a:endParaRPr lang="mn-MN" sz="1200" dirty="0">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11-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036" t="7884" r="1988" b="1149"/>
          <a:stretch/>
        </p:blipFill>
        <p:spPr bwMode="auto">
          <a:xfrm>
            <a:off x="4937918" y="1702435"/>
            <a:ext cx="6898086" cy="4556093"/>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5006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520783983"/>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10</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7" name="Rectangle 6"/>
          <p:cNvSpPr/>
          <p:nvPr/>
        </p:nvSpPr>
        <p:spPr>
          <a:xfrm>
            <a:off x="815077" y="863474"/>
            <a:ext cx="10558914" cy="523220"/>
          </a:xfrm>
          <a:prstGeom prst="rect">
            <a:avLst/>
          </a:prstGeom>
        </p:spPr>
        <p:txBody>
          <a:bodyPr wrap="square">
            <a:spAutoFit/>
          </a:bodyPr>
          <a:lstStyle/>
          <a:p>
            <a:pPr algn="ctr">
              <a:spcAft>
                <a:spcPts val="0"/>
              </a:spcAft>
            </a:pP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ИРГЭДИЙН АМЬДРАХ ОРЧНЫ ХҮРТЭЭМЖИЙГ ХАНГАХАД ЧИГЛЭСЭН ХОТЫН СТАНДАРТЫГ </a:t>
            </a:r>
            <a:r>
              <a:rPr lang="mn-MN" sz="1400" i="1" dirty="0" smtClean="0">
                <a:solidFill>
                  <a:srgbClr val="1F497D"/>
                </a:solidFill>
                <a:latin typeface="Arial" panose="020B0604020202020204" pitchFamily="34" charset="0"/>
                <a:ea typeface="Calibri" panose="020F0502020204030204" pitchFamily="34" charset="0"/>
                <a:cs typeface="Mongolian Baiti" panose="03000500000000000000" pitchFamily="66" charset="0"/>
              </a:rPr>
              <a:t>БАТЛУУЛАХ, </a:t>
            </a:r>
          </a:p>
          <a:p>
            <a:pPr algn="ctr">
              <a:spcAft>
                <a:spcPts val="0"/>
              </a:spcAft>
            </a:pPr>
            <a:r>
              <a:rPr lang="mn-MN" sz="1400" i="1" dirty="0" smtClean="0">
                <a:solidFill>
                  <a:srgbClr val="1F497D"/>
                </a:solidFill>
                <a:latin typeface="Arial" panose="020B0604020202020204" pitchFamily="34" charset="0"/>
                <a:ea typeface="Calibri" panose="020F0502020204030204" pitchFamily="34" charset="0"/>
                <a:cs typeface="Mongolian Baiti" panose="03000500000000000000" pitchFamily="66" charset="0"/>
              </a:rPr>
              <a:t>БАТЛАГДСАН ХОТЫН СТАНДАРТЫГ МӨРДҮҮЛЭХ </a:t>
            </a: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ЧИГЛЭЛЭЭР:</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
        <p:nvSpPr>
          <p:cNvPr id="8" name="Rectangle 7"/>
          <p:cNvSpPr/>
          <p:nvPr/>
        </p:nvSpPr>
        <p:spPr>
          <a:xfrm>
            <a:off x="212967" y="1841162"/>
            <a:ext cx="5668069" cy="830997"/>
          </a:xfrm>
          <a:prstGeom prst="rect">
            <a:avLst/>
          </a:prstGeom>
        </p:spPr>
        <p:txBody>
          <a:bodyPr wrap="square">
            <a:spAutoFit/>
          </a:bodyPr>
          <a:lstStyle/>
          <a:p>
            <a:pPr indent="457200" algn="just">
              <a:spcAft>
                <a:spcPts val="0"/>
              </a:spcAft>
            </a:pPr>
            <a:r>
              <a:rPr lang="mn-MN" sz="1200" dirty="0">
                <a:latin typeface="Arial" panose="020B0604020202020204" pitchFamily="34" charset="0"/>
                <a:cs typeface="Arial" panose="020B0604020202020204" pitchFamily="34" charset="0"/>
              </a:rPr>
              <a:t>НИТХ-ын 2022 оны 24 дүгээр тогтоолоор батлагдсан UCS1603В:2022 “Нийтийн тээврийн үйлчилгээ, тээврийн үйлчилгээ, тээврийн хэрэгсэлд тавих ерөнхий шаардлага” хотын стандартад нэмэлт өөрчлөлт оруулах тухай НИТХ-ын 2025 оны ээлжит II хурлаар батлуулав.</a:t>
            </a:r>
            <a:endParaRPr lang="mn-MN" sz="1000" dirty="0">
              <a:latin typeface="Arial" panose="020B0604020202020204" pitchFamily="34" charset="0"/>
              <a:ea typeface="Calibri" panose="020F0502020204030204" pitchFamily="34" charset="0"/>
              <a:cs typeface="Arial" panose="020B0604020202020204" pitchFamily="34" charset="0"/>
            </a:endParaRPr>
          </a:p>
        </p:txBody>
      </p:sp>
      <p:pic>
        <p:nvPicPr>
          <p:cNvPr id="18" name="Picture 17"/>
          <p:cNvPicPr/>
          <p:nvPr/>
        </p:nvPicPr>
        <p:blipFill rotWithShape="1">
          <a:blip r:embed="rId5">
            <a:extLst>
              <a:ext uri="{28A0092B-C50C-407E-A947-70E740481C1C}">
                <a14:useLocalDpi xmlns:a14="http://schemas.microsoft.com/office/drawing/2010/main" val="0"/>
              </a:ext>
            </a:extLst>
          </a:blip>
          <a:srcRect l="992" t="2944" r="82" b="855"/>
          <a:stretch/>
        </p:blipFill>
        <p:spPr bwMode="auto">
          <a:xfrm>
            <a:off x="212967" y="2939195"/>
            <a:ext cx="5774051" cy="3172845"/>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6250005" y="1689630"/>
            <a:ext cx="5666072" cy="1200329"/>
          </a:xfrm>
          <a:prstGeom prst="rect">
            <a:avLst/>
          </a:prstGeom>
        </p:spPr>
        <p:txBody>
          <a:bodyPr wrap="square">
            <a:spAutoFit/>
          </a:bodyPr>
          <a:lstStyle/>
          <a:p>
            <a:pPr algn="just"/>
            <a:r>
              <a:rPr lang="mn-MN" sz="1200" kern="1800" dirty="0" smtClean="0">
                <a:solidFill>
                  <a:srgbClr val="000000"/>
                </a:solidFill>
                <a:latin typeface="Arial" panose="020B0604020202020204" pitchFamily="34" charset="0"/>
                <a:ea typeface="Calibri" panose="020F0502020204030204" pitchFamily="34" charset="0"/>
                <a:cs typeface="Arial" panose="020B0604020202020204" pitchFamily="34" charset="0"/>
              </a:rPr>
              <a:t>	Нийслэлийн </a:t>
            </a:r>
            <a:r>
              <a:rPr lang="mn-MN" sz="1200" kern="1800" dirty="0">
                <a:solidFill>
                  <a:srgbClr val="000000"/>
                </a:solidFill>
                <a:latin typeface="Arial" panose="020B0604020202020204" pitchFamily="34" charset="0"/>
                <a:ea typeface="Calibri" panose="020F0502020204030204" pitchFamily="34" charset="0"/>
                <a:cs typeface="Arial" panose="020B0604020202020204" pitchFamily="34" charset="0"/>
              </a:rPr>
              <a:t>Засаг даргын 2025 оны А/01 дүгээр захирамжаар 2025 оныг “Бүтээн байгуулалтын жил” болгон зарласантай холбогдуулан 9 дүүргийн Засаг даргын Тамгын газарт “Хотын стандартын хэрэгжилтийг хангуулан хамтран ажиллах тухай” 2025 оны 01/301 дугаартай албан бичгийг хүргүүлэв. Мөн</a:t>
            </a:r>
            <a:r>
              <a:rPr lang="mn-MN" sz="1200" dirty="0">
                <a:latin typeface="Arial" panose="020B0604020202020204" pitchFamily="34" charset="0"/>
                <a:ea typeface="Calibri" panose="020F0502020204030204" pitchFamily="34" charset="0"/>
              </a:rPr>
              <a:t> тус албан бичгээр батлагдсан 16 бүлгийн 68 хотын стандартын жагсаалт, 16 хотын стандартын зөвлөмжийн хуудсыг хүргүүлэв.</a:t>
            </a:r>
            <a:endParaRPr lang="mn-MN" sz="1200" dirty="0"/>
          </a:p>
        </p:txBody>
      </p:sp>
      <p:pic>
        <p:nvPicPr>
          <p:cNvPr id="20" name="Picture 19" descr="Y:\9.Hotiin standart,hugjliin heltes\A_237\Zuvlumj\ХҮГазрын гадна сурталчилгаа.jpg"/>
          <p:cNvPicPr/>
          <p:nvPr/>
        </p:nvPicPr>
        <p:blipFill>
          <a:blip r:embed="rId6">
            <a:extLst>
              <a:ext uri="{28A0092B-C50C-407E-A947-70E740481C1C}">
                <a14:useLocalDpi xmlns:a14="http://schemas.microsoft.com/office/drawing/2010/main" val="0"/>
              </a:ext>
            </a:extLst>
          </a:blip>
          <a:srcRect/>
          <a:stretch>
            <a:fillRect/>
          </a:stretch>
        </p:blipFill>
        <p:spPr bwMode="auto">
          <a:xfrm>
            <a:off x="6182631" y="3126628"/>
            <a:ext cx="1952625" cy="2827020"/>
          </a:xfrm>
          <a:prstGeom prst="rect">
            <a:avLst/>
          </a:prstGeom>
          <a:noFill/>
          <a:ln>
            <a:noFill/>
          </a:ln>
          <a:effectLst>
            <a:outerShdw blurRad="50800" dist="38100" dir="2700000" algn="tl" rotWithShape="0">
              <a:prstClr val="black">
                <a:alpha val="40000"/>
              </a:prstClr>
            </a:outerShdw>
          </a:effectLst>
        </p:spPr>
      </p:pic>
      <p:pic>
        <p:nvPicPr>
          <p:cNvPr id="21" name="Picture 20" descr="Y:\9.Hotiin standart,hugjliin heltes\A_237\Zuvlumj\Barilgiin tur hashaa.JPG"/>
          <p:cNvPicPr/>
          <p:nvPr/>
        </p:nvPicPr>
        <p:blipFill>
          <a:blip r:embed="rId7">
            <a:extLst>
              <a:ext uri="{28A0092B-C50C-407E-A947-70E740481C1C}">
                <a14:useLocalDpi xmlns:a14="http://schemas.microsoft.com/office/drawing/2010/main" val="0"/>
              </a:ext>
            </a:extLst>
          </a:blip>
          <a:srcRect/>
          <a:stretch>
            <a:fillRect/>
          </a:stretch>
        </p:blipFill>
        <p:spPr bwMode="auto">
          <a:xfrm>
            <a:off x="8154506" y="3125358"/>
            <a:ext cx="1951990" cy="2828290"/>
          </a:xfrm>
          <a:prstGeom prst="rect">
            <a:avLst/>
          </a:prstGeom>
          <a:noFill/>
          <a:ln>
            <a:noFill/>
          </a:ln>
          <a:effectLst>
            <a:outerShdw blurRad="50800" dist="38100" dir="2700000" algn="tl" rotWithShape="0">
              <a:prstClr val="black">
                <a:alpha val="40000"/>
              </a:prstClr>
            </a:outerShdw>
          </a:effectLst>
        </p:spPr>
      </p:pic>
      <p:pic>
        <p:nvPicPr>
          <p:cNvPr id="22" name="Picture 21" descr="Y:\9.Hotiin standart,hugjliin heltes\A_237\Zuvlumj\Emneleg.JPG"/>
          <p:cNvPicPr/>
          <p:nvPr/>
        </p:nvPicPr>
        <p:blipFill>
          <a:blip r:embed="rId8">
            <a:extLst>
              <a:ext uri="{28A0092B-C50C-407E-A947-70E740481C1C}">
                <a14:useLocalDpi xmlns:a14="http://schemas.microsoft.com/office/drawing/2010/main" val="0"/>
              </a:ext>
            </a:extLst>
          </a:blip>
          <a:srcRect/>
          <a:stretch>
            <a:fillRect/>
          </a:stretch>
        </p:blipFill>
        <p:spPr bwMode="auto">
          <a:xfrm>
            <a:off x="10125746" y="3126628"/>
            <a:ext cx="1960880" cy="282702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0041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1689359817"/>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11</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pic>
        <p:nvPicPr>
          <p:cNvPr id="3078" name="Picture 44" descr="1"/>
          <p:cNvPicPr>
            <a:picLocks noChangeAspect="1" noChangeArrowheads="1"/>
          </p:cNvPicPr>
          <p:nvPr/>
        </p:nvPicPr>
        <p:blipFill>
          <a:blip r:embed="rId5">
            <a:extLst>
              <a:ext uri="{28A0092B-C50C-407E-A947-70E740481C1C}">
                <a14:useLocalDpi xmlns:a14="http://schemas.microsoft.com/office/drawing/2010/main" val="0"/>
              </a:ext>
            </a:extLst>
          </a:blip>
          <a:srcRect b="22415"/>
          <a:stretch>
            <a:fillRect/>
          </a:stretch>
        </p:blipFill>
        <p:spPr bwMode="auto">
          <a:xfrm>
            <a:off x="212967" y="3150239"/>
            <a:ext cx="1943100" cy="1362074"/>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7" name="Picture 45" descr="1c99bc05-bd7e-4bf9-a847-abb7cfc19dc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5317" y="3150237"/>
            <a:ext cx="1885950" cy="136207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17"/>
          <p:cNvPicPr>
            <a:picLocks noChangeAspect="1" noChangeArrowheads="1"/>
          </p:cNvPicPr>
          <p:nvPr/>
        </p:nvPicPr>
        <p:blipFill>
          <a:blip r:embed="rId7">
            <a:extLst>
              <a:ext uri="{28A0092B-C50C-407E-A947-70E740481C1C}">
                <a14:useLocalDpi xmlns:a14="http://schemas.microsoft.com/office/drawing/2010/main" val="0"/>
              </a:ext>
            </a:extLst>
          </a:blip>
          <a:srcRect t="35968" b="24362"/>
          <a:stretch>
            <a:fillRect/>
          </a:stretch>
        </p:blipFill>
        <p:spPr bwMode="auto">
          <a:xfrm>
            <a:off x="4080517" y="3151081"/>
            <a:ext cx="1943100" cy="136207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16" descr="viber_image_2025-06-20_14-47-37-319"/>
          <p:cNvPicPr>
            <a:picLocks noChangeAspect="1" noChangeArrowheads="1"/>
          </p:cNvPicPr>
          <p:nvPr/>
        </p:nvPicPr>
        <p:blipFill>
          <a:blip r:embed="rId8">
            <a:extLst>
              <a:ext uri="{28A0092B-C50C-407E-A947-70E740481C1C}">
                <a14:useLocalDpi xmlns:a14="http://schemas.microsoft.com/office/drawing/2010/main" val="0"/>
              </a:ext>
            </a:extLst>
          </a:blip>
          <a:srcRect t="13005" r="36412" b="12337"/>
          <a:stretch>
            <a:fillRect/>
          </a:stretch>
        </p:blipFill>
        <p:spPr bwMode="auto">
          <a:xfrm>
            <a:off x="212967" y="4708149"/>
            <a:ext cx="1943100" cy="1395038"/>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15"/>
          <p:cNvPicPr>
            <a:picLocks noChangeAspect="1" noChangeArrowheads="1"/>
          </p:cNvPicPr>
          <p:nvPr/>
        </p:nvPicPr>
        <p:blipFill>
          <a:blip r:embed="rId9">
            <a:extLst>
              <a:ext uri="{28A0092B-C50C-407E-A947-70E740481C1C}">
                <a14:useLocalDpi xmlns:a14="http://schemas.microsoft.com/office/drawing/2010/main" val="0"/>
              </a:ext>
            </a:extLst>
          </a:blip>
          <a:srcRect t="1279"/>
          <a:stretch>
            <a:fillRect/>
          </a:stretch>
        </p:blipFill>
        <p:spPr bwMode="auto">
          <a:xfrm>
            <a:off x="2175317" y="4708149"/>
            <a:ext cx="1885950" cy="139387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3"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0517" y="4712911"/>
            <a:ext cx="1943100" cy="1390276"/>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5" name="Rectangle 4"/>
          <p:cNvSpPr/>
          <p:nvPr/>
        </p:nvSpPr>
        <p:spPr>
          <a:xfrm>
            <a:off x="212967" y="1637559"/>
            <a:ext cx="5810650" cy="1200329"/>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Хотын </a:t>
            </a:r>
            <a:r>
              <a:rPr lang="mn-MN" sz="1200" dirty="0">
                <a:latin typeface="Arial" panose="020B0604020202020204" pitchFamily="34" charset="0"/>
                <a:ea typeface="Calibri" panose="020F0502020204030204" pitchFamily="34" charset="0"/>
              </a:rPr>
              <a:t>стандартын талаарх мэдлэг ойлголтыг дээшлүүлэх, сурталчлан таниулах хүрээнд “Хотын стандарт”-ын сэдэвчилсэн сургалт зохион байгуулах төлөвлөгөө боловсруулж, 2025 оны 05 дугаар сарын 06-ны өдөр батлагдсан. Батлагдсан төлөвлөгөөний дагуу Нийслэлийн 9 дүүргийн Засаг даргын Тамгын газрын 162 албан хаагч, 297 иргэн, хуулийн этгээдэд хотын стандартын сэдэвчилсэн сургалт орж, арга зүйгээр ханган ажиллав.</a:t>
            </a:r>
            <a:endParaRPr lang="mn-MN" sz="1200" dirty="0"/>
          </a:p>
        </p:txBody>
      </p:sp>
      <p:pic>
        <p:nvPicPr>
          <p:cNvPr id="25" name="Picture 24"/>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9672" y="2917178"/>
            <a:ext cx="2714140" cy="1795733"/>
          </a:xfrm>
          <a:prstGeom prst="rect">
            <a:avLst/>
          </a:prstGeom>
          <a:noFill/>
          <a:ln>
            <a:solidFill>
              <a:schemeClr val="accent1"/>
            </a:solidFill>
          </a:ln>
          <a:effectLst>
            <a:outerShdw blurRad="50800" dist="38100" dir="2700000" algn="tl" rotWithShape="0">
              <a:prstClr val="black">
                <a:alpha val="40000"/>
              </a:prstClr>
            </a:outerShdw>
          </a:effectLst>
        </p:spPr>
      </p:pic>
      <p:pic>
        <p:nvPicPr>
          <p:cNvPr id="26" name="Picture 25" descr="viber_image_2025-06-20_14-25-56-973"/>
          <p:cNvPicPr/>
          <p:nvPr/>
        </p:nvPicPr>
        <p:blipFill>
          <a:blip r:embed="rId12" cstate="print">
            <a:extLst>
              <a:ext uri="{28A0092B-C50C-407E-A947-70E740481C1C}">
                <a14:useLocalDpi xmlns:a14="http://schemas.microsoft.com/office/drawing/2010/main" val="0"/>
              </a:ext>
            </a:extLst>
          </a:blip>
          <a:srcRect l="18579" r="22351" b="23033"/>
          <a:stretch>
            <a:fillRect/>
          </a:stretch>
        </p:blipFill>
        <p:spPr bwMode="auto">
          <a:xfrm>
            <a:off x="9073246" y="2917178"/>
            <a:ext cx="2847575" cy="1798901"/>
          </a:xfrm>
          <a:prstGeom prst="rect">
            <a:avLst/>
          </a:prstGeom>
          <a:noFill/>
          <a:ln>
            <a:solidFill>
              <a:schemeClr val="accent1"/>
            </a:solidFill>
          </a:ln>
          <a:effectLst>
            <a:outerShdw blurRad="50800" dist="38100" dir="2700000" algn="tl" rotWithShape="0">
              <a:prstClr val="black">
                <a:alpha val="40000"/>
              </a:prstClr>
            </a:outerShdw>
          </a:effectLst>
        </p:spPr>
      </p:pic>
      <p:pic>
        <p:nvPicPr>
          <p:cNvPr id="27" name="Picture 26"/>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01706" y="4780315"/>
            <a:ext cx="2706849" cy="1781369"/>
          </a:xfrm>
          <a:prstGeom prst="rect">
            <a:avLst/>
          </a:prstGeom>
          <a:noFill/>
          <a:ln>
            <a:solidFill>
              <a:schemeClr val="accent1"/>
            </a:solidFill>
          </a:ln>
          <a:effectLst>
            <a:outerShdw blurRad="50800" dist="38100" dir="2700000" algn="tl" rotWithShape="0">
              <a:prstClr val="black">
                <a:alpha val="40000"/>
              </a:prstClr>
            </a:outerShdw>
          </a:effectLst>
        </p:spPr>
      </p:pic>
      <p:sp>
        <p:nvSpPr>
          <p:cNvPr id="6" name="Rectangle 5"/>
          <p:cNvSpPr/>
          <p:nvPr/>
        </p:nvSpPr>
        <p:spPr>
          <a:xfrm>
            <a:off x="6269672" y="1952380"/>
            <a:ext cx="5724525" cy="646331"/>
          </a:xfrm>
          <a:prstGeom prst="rect">
            <a:avLst/>
          </a:prstGeom>
        </p:spPr>
        <p:txBody>
          <a:bodyPr wrap="square">
            <a:spAutoFit/>
          </a:bodyPr>
          <a:lstStyle/>
          <a:p>
            <a:pPr algn="just"/>
            <a:r>
              <a:rPr lang="mn-MN" sz="1200" dirty="0" smtClean="0">
                <a:solidFill>
                  <a:srgbClr val="000000"/>
                </a:solidFill>
                <a:latin typeface="Arial" panose="020B0604020202020204" pitchFamily="34" charset="0"/>
                <a:ea typeface="Calibri" panose="020F0502020204030204" pitchFamily="34" charset="0"/>
              </a:rPr>
              <a:t>	Нийслэл </a:t>
            </a:r>
            <a:r>
              <a:rPr lang="mn-MN" sz="1200" dirty="0">
                <a:solidFill>
                  <a:srgbClr val="000000"/>
                </a:solidFill>
                <a:latin typeface="Arial" panose="020B0604020202020204" pitchFamily="34" charset="0"/>
                <a:ea typeface="Calibri" panose="020F0502020204030204" pitchFamily="34" charset="0"/>
              </a:rPr>
              <a:t>Улаанбаатар хотод хүчин төгөлдөр мөрдөгдөж буй хотын стандартыг сурталчлан таниулах, мэдлэг ойлголтыг дээшлүүлэх хүрээнд дараах хэвлэл мэдээллээр хотын стандартын талаар ярилцлага өгч ажиллав. </a:t>
            </a:r>
            <a:endParaRPr lang="mn-MN" sz="1200" dirty="0"/>
          </a:p>
        </p:txBody>
      </p:sp>
      <p:sp>
        <p:nvSpPr>
          <p:cNvPr id="29" name="Rectangle 28"/>
          <p:cNvSpPr/>
          <p:nvPr/>
        </p:nvSpPr>
        <p:spPr>
          <a:xfrm>
            <a:off x="815077" y="863474"/>
            <a:ext cx="10558914" cy="523220"/>
          </a:xfrm>
          <a:prstGeom prst="rect">
            <a:avLst/>
          </a:prstGeom>
        </p:spPr>
        <p:txBody>
          <a:bodyPr wrap="square">
            <a:spAutoFit/>
          </a:bodyPr>
          <a:lstStyle/>
          <a:p>
            <a:pPr algn="ctr">
              <a:spcAft>
                <a:spcPts val="0"/>
              </a:spcAft>
            </a:pP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ИРГЭДИЙН АМЬДРАХ ОРЧНЫ ХҮРТЭЭМЖИЙГ ХАНГАХАД ЧИГЛЭСЭН ХОТЫН СТАНДАРТЫГ </a:t>
            </a:r>
            <a:r>
              <a:rPr lang="mn-MN" sz="1400" i="1" dirty="0" smtClean="0">
                <a:solidFill>
                  <a:srgbClr val="1F497D"/>
                </a:solidFill>
                <a:latin typeface="Arial" panose="020B0604020202020204" pitchFamily="34" charset="0"/>
                <a:ea typeface="Calibri" panose="020F0502020204030204" pitchFamily="34" charset="0"/>
                <a:cs typeface="Mongolian Baiti" panose="03000500000000000000" pitchFamily="66" charset="0"/>
              </a:rPr>
              <a:t>БАТЛУУЛАХ, </a:t>
            </a:r>
          </a:p>
          <a:p>
            <a:pPr algn="ctr">
              <a:spcAft>
                <a:spcPts val="0"/>
              </a:spcAft>
            </a:pPr>
            <a:r>
              <a:rPr lang="mn-MN" sz="1400" i="1" dirty="0" smtClean="0">
                <a:solidFill>
                  <a:srgbClr val="1F497D"/>
                </a:solidFill>
                <a:latin typeface="Arial" panose="020B0604020202020204" pitchFamily="34" charset="0"/>
                <a:ea typeface="Calibri" panose="020F0502020204030204" pitchFamily="34" charset="0"/>
                <a:cs typeface="Mongolian Baiti" panose="03000500000000000000" pitchFamily="66" charset="0"/>
              </a:rPr>
              <a:t>БАТЛАГДСАН ХОТЫН СТАНДАРТЫГ МӨРДҮҮЛЭХ ЧИГЛЭЛЭЭР:</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4152320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648560372"/>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12</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3" name="Rectangle 2"/>
          <p:cNvSpPr/>
          <p:nvPr/>
        </p:nvSpPr>
        <p:spPr>
          <a:xfrm>
            <a:off x="640471" y="884321"/>
            <a:ext cx="10908126" cy="523220"/>
          </a:xfrm>
          <a:prstGeom prst="rect">
            <a:avLst/>
          </a:prstGeom>
        </p:spPr>
        <p:txBody>
          <a:bodyPr wrap="square">
            <a:spAutoFit/>
          </a:bodyPr>
          <a:lstStyle/>
          <a:p>
            <a:pPr algn="ctr"/>
            <a:r>
              <a:rPr lang="mn-MN" sz="1400" i="1" dirty="0" smtClean="0">
                <a:solidFill>
                  <a:srgbClr val="1F497D"/>
                </a:solidFill>
                <a:latin typeface="Arial" panose="020B0604020202020204" pitchFamily="34" charset="0"/>
                <a:ea typeface="Calibri" panose="020F0502020204030204" pitchFamily="34" charset="0"/>
              </a:rPr>
              <a:t>2002 оноос өмнө баригдсан орон сууц болон олон нийтийн зориулалттай барилга, байгууламжийн бат бэх, </a:t>
            </a:r>
            <a:r>
              <a:rPr lang="mn-MN" sz="1400" i="1" dirty="0" err="1" smtClean="0">
                <a:solidFill>
                  <a:srgbClr val="1F497D"/>
                </a:solidFill>
                <a:latin typeface="Arial" panose="020B0604020202020204" pitchFamily="34" charset="0"/>
                <a:ea typeface="Calibri" panose="020F0502020204030204" pitchFamily="34" charset="0"/>
              </a:rPr>
              <a:t>найдваржилтын</a:t>
            </a:r>
            <a:r>
              <a:rPr lang="mn-MN" sz="1400" i="1" dirty="0" smtClean="0">
                <a:solidFill>
                  <a:srgbClr val="1F497D"/>
                </a:solidFill>
                <a:latin typeface="Arial" panose="020B0604020202020204" pitchFamily="34" charset="0"/>
                <a:ea typeface="Calibri" panose="020F0502020204030204" pitchFamily="34" charset="0"/>
              </a:rPr>
              <a:t> төлөв байдалд мэргэжлийн дүгнэлт гарган, паспортжуулах ажлыг үргэлжлүүлэн хэрэгжүүлэх.</a:t>
            </a:r>
            <a:endParaRPr lang="mn-MN" sz="1400" dirty="0"/>
          </a:p>
        </p:txBody>
      </p:sp>
      <p:sp>
        <p:nvSpPr>
          <p:cNvPr id="7" name="Rectangle 6"/>
          <p:cNvSpPr/>
          <p:nvPr/>
        </p:nvSpPr>
        <p:spPr>
          <a:xfrm>
            <a:off x="426719" y="2172206"/>
            <a:ext cx="5554981" cy="3231654"/>
          </a:xfrm>
          <a:prstGeom prst="rect">
            <a:avLst/>
          </a:prstGeom>
        </p:spPr>
        <p:txBody>
          <a:bodyPr wrap="square">
            <a:spAutoFit/>
          </a:bodyPr>
          <a:lstStyle/>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Нийслэлийн иргэдийн Төлөөлөгчдийн Хурлын даргын 2025 оны А/28 дугаар захирамжаар газар хөдлөлтийн тэсвэрлэлтийн үнэлгээ хийж, бат бэх,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найдваржилтын</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төлөв байдалд мэргэжлийн дүгнэлт гаргах ажилд 200,000,000 төгрөгийн эрх шилжиж ирсэн. Тус захирамжийн хүрээнд Инженерийн дэд бүтцийн барилга байгууламж, орон сууц болон олон нийтийн 23 барилгад газар хөдлөлтөд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тэсвэржилтийн</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үнэлгээ хийж, паспортжуулахаар батлагдсан. Жагсаалтад:</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Ерөнхий боловсролын сургуулийн барилга - 3,</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Цэцэрлэгийн барилга - 1,</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Их, дээд сургуулийн барилга - 2 тусгагдсан.</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Тус  ажлын тендерийг худалдан авах ажиллагааны цахим системээр 2025 оны 04 дүгээр сарын 21-ний өдөр олон нийтэд нээлттэй зарлаж, нээлтийг 2025 оны 05 дугаар сарын 13-ны өдөр хийж, ажил гүйцэтгэх гэрээг “Онч тэнхлэг” ХХК-тай 2025 оны 05 дугаар сарын 26-ны өдөр байгуулан Захиалагчийн хяналт тавин ажиллаж байна.</a:t>
            </a:r>
            <a:endParaRPr lang="mn-MN"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7970731" y="1603935"/>
            <a:ext cx="3577866" cy="5449267"/>
          </a:xfrm>
          <a:prstGeom prst="rect">
            <a:avLst/>
          </a:prstGeom>
          <a:ln>
            <a:solidFill>
              <a:schemeClr val="accent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stretch>
            <a:fillRect/>
          </a:stretch>
        </p:blipFill>
        <p:spPr>
          <a:xfrm>
            <a:off x="6096000" y="1481430"/>
            <a:ext cx="3861442" cy="5449267"/>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5262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471289556"/>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13</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 name="Rectangle 1"/>
          <p:cNvSpPr/>
          <p:nvPr/>
        </p:nvSpPr>
        <p:spPr>
          <a:xfrm>
            <a:off x="2345926" y="947021"/>
            <a:ext cx="7534275" cy="307777"/>
          </a:xfrm>
          <a:prstGeom prst="rect">
            <a:avLst/>
          </a:prstGeom>
        </p:spPr>
        <p:txBody>
          <a:bodyPr wrap="square">
            <a:spAutoFit/>
          </a:bodyPr>
          <a:lstStyle/>
          <a:p>
            <a:pPr algn="ctr"/>
            <a:r>
              <a:rPr lang="mn-MN" sz="1400" i="1" dirty="0" smtClean="0">
                <a:solidFill>
                  <a:srgbClr val="1F497D"/>
                </a:solidFill>
                <a:latin typeface="Arial" panose="020B0604020202020204" pitchFamily="34" charset="0"/>
                <a:ea typeface="Calibri" panose="020F0502020204030204" pitchFamily="34" charset="0"/>
              </a:rPr>
              <a:t>Нийслэлийн нутаг дэвсгэрт 1:1000-ны масштабтай байр зүйн зураг хийх.</a:t>
            </a:r>
            <a:endParaRPr lang="mn-MN" sz="1400" dirty="0"/>
          </a:p>
        </p:txBody>
      </p:sp>
      <p:sp>
        <p:nvSpPr>
          <p:cNvPr id="5" name="Rectangle 4"/>
          <p:cNvSpPr/>
          <p:nvPr/>
        </p:nvSpPr>
        <p:spPr>
          <a:xfrm>
            <a:off x="426719" y="1321673"/>
            <a:ext cx="11434812" cy="1938992"/>
          </a:xfrm>
          <a:prstGeom prst="rect">
            <a:avLst/>
          </a:prstGeom>
        </p:spPr>
        <p:txBody>
          <a:bodyPr wrap="square">
            <a:spAutoFit/>
          </a:bodyPr>
          <a:lstStyle/>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2024 оны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НХААГ</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/20240103238 дугаартай гэрээний ерөнхий нөхцөлийн 4.5.2-т заасан үндэслэлээр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НХААГ</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/20240103238-1 дугаартай сунгалтын гэрээг 2024 оны 11 дүгээр сарын 15-</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наас</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2025 оны 08 дугаар сарын 15-ны дотор хийж гүйцэтгэхээр гэрээг шинэчлэн байгуулсан.</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Захиалагчийн хяналтыг хийж буй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ГЗБГЗЗЕГ</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-аас 2025 оны 01 дүгээр сарын 29-ны өдрийн 1/331 дугаартай албан бичгээр дундын тайланг хүлээн авсан дүгнэлтийг,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Геосан</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ХХК,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Геокад</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ХХК-ын түншлэлээс 2025 оны 02 дугаар сарын 01-ний өдрийн 02/27 дугаартай албан бичгээр тус тус ирүүлэхэд дундын тайланд ирүүлэх үндсэн 5 ажлаас 1 ажлын гүйцэтгэл буюу Өндрийн II ангийн сүлжээ байгуулах ажлын үр дүнг дутуу ирүүлсэн тул 2025 оны 02 дугаар сарын 25-ны 01/230 дугаартай албан бичгээр “</a:t>
            </a:r>
            <a:r>
              <a:rPr lang="mn-MN"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Геосан</a:t>
            </a: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ХХК-д ажлыг гүйцээж ирүүлэх тухай 2025 оны 04 дүгээр сарын 21-ний өдрийн 01/395 дугаартай албан бичгээр гэрээний ерөнхий нөхцөлийн 10.22-т заасны дагуу хугацаа хэтэрсэн хоног тутамд 0.05 хувиар алданги тооцох тухай мэдэгдэл тус тус хүргүүлсэн.</a:t>
            </a:r>
            <a:endParaRPr lang="mn-MN" sz="1200" dirty="0">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mn-MN"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2025 оны 04 дүгээр сарын 28-ний өдөр засварласан ажлыг албан бичгээр ирүүлснийг хүлээн авч шалгахад эхний ээлжид хүлээлгэж өгөх 27 дугаар нэгж хорооллын зураглал дутуу, стандартын дагуу гүйцэтгээгүй байсан тул 2025 оны 05 дугаар сарын 26-ны өдөр гүйцэтгэгч байгууллагатай уулзаж, дутуу зураглалыг шинэчлэн дахин ирүүлэхээр болсон. 2025 оны 06 дугаар сард багтаан хурлаар хэлэлцүүлэхээр хүлээгдэж байна.</a:t>
            </a:r>
            <a:endParaRPr lang="mn-MN"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p:nvPr/>
        </p:nvPicPr>
        <p:blipFill rotWithShape="1">
          <a:blip r:embed="rId5"/>
          <a:srcRect r="784"/>
          <a:stretch/>
        </p:blipFill>
        <p:spPr bwMode="auto">
          <a:xfrm>
            <a:off x="2177348" y="3298665"/>
            <a:ext cx="7837304" cy="3728713"/>
          </a:xfrm>
          <a:prstGeom prst="rect">
            <a:avLst/>
          </a:prstGeom>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1484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644206270"/>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14</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 name="Rectangle 1"/>
          <p:cNvSpPr/>
          <p:nvPr/>
        </p:nvSpPr>
        <p:spPr>
          <a:xfrm>
            <a:off x="2326676" y="831521"/>
            <a:ext cx="7534275" cy="307777"/>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ИНЖЕНЕРИЙН ДЭД БҮТЭЦ:</a:t>
            </a:r>
          </a:p>
        </p:txBody>
      </p:sp>
      <p:sp>
        <p:nvSpPr>
          <p:cNvPr id="6" name="Rectangle 5"/>
          <p:cNvSpPr/>
          <p:nvPr/>
        </p:nvSpPr>
        <p:spPr>
          <a:xfrm>
            <a:off x="346510" y="1828513"/>
            <a:ext cx="5669280" cy="2123658"/>
          </a:xfrm>
          <a:prstGeom prst="rect">
            <a:avLst/>
          </a:prstGeom>
        </p:spPr>
        <p:txBody>
          <a:bodyPr wrap="square">
            <a:spAutoFit/>
          </a:bodyPr>
          <a:lstStyle/>
          <a:p>
            <a:pPr algn="just"/>
            <a:r>
              <a:rPr lang="en-US" sz="1200" dirty="0" smtClean="0">
                <a:latin typeface="Arial" panose="020B0604020202020204" pitchFamily="34" charset="0"/>
                <a:ea typeface="Calibri" panose="020F0502020204030204" pitchFamily="34" charset="0"/>
              </a:rPr>
              <a:t>	</a:t>
            </a:r>
            <a:r>
              <a:rPr lang="mn-MN" sz="1200" dirty="0" smtClean="0">
                <a:latin typeface="Arial" panose="020B0604020202020204" pitchFamily="34" charset="0"/>
                <a:ea typeface="Calibri" panose="020F0502020204030204" pitchFamily="34" charset="0"/>
              </a:rPr>
              <a:t>НИТХ-ын </a:t>
            </a:r>
            <a:r>
              <a:rPr lang="mn-MN" sz="1200" dirty="0">
                <a:latin typeface="Arial" panose="020B0604020202020204" pitchFamily="34" charset="0"/>
                <a:ea typeface="Calibri" panose="020F0502020204030204" pitchFamily="34" charset="0"/>
              </a:rPr>
              <a:t>2025 оны 25/48 дугаар тогтоолоор Улаанбаатар хотын төвийн хэсгийн цахилгаан эрчим хүчний өсөн нэмэгдэж байгаа хэрэглээг хангах зорилгоор СБД-ийн 1-р хорооны нутаг дэвсгэрт </a:t>
            </a:r>
            <a:r>
              <a:rPr lang="mn-MN" sz="1200" dirty="0" err="1">
                <a:latin typeface="Arial" panose="020B0604020202020204" pitchFamily="34" charset="0"/>
                <a:ea typeface="Calibri" panose="020F0502020204030204" pitchFamily="34" charset="0"/>
              </a:rPr>
              <a:t>НЗДТГ</a:t>
            </a:r>
            <a:r>
              <a:rPr lang="mn-MN" sz="1200" dirty="0">
                <a:latin typeface="Arial" panose="020B0604020202020204" pitchFamily="34" charset="0"/>
                <a:ea typeface="Calibri" panose="020F0502020204030204" pitchFamily="34" charset="0"/>
              </a:rPr>
              <a:t>-ын эзэмшлийн 10.2 га талбайд цахилгааны дэд станц өргөтгөн барихтай холбогдуулан Эрчим хүчний яамны харьяа “Улаанбаатар Цахилгаан түгээх сүлжээ” ТӨХК-ийн эзэмшиж буй 0.089 га газрын талбайн хэмжээг нэмэгдүүлж 0.12 га хэмжээтэйгээр төлөвлөсөн байршилд 110/10кВ-н Парк /Өргөө болж нэр солигдсон/ дэд станцын газрыг шийдвэрлүүлсэн. Дэд станцын 110кВ-ын кабель шугамын </a:t>
            </a:r>
            <a:r>
              <a:rPr lang="mn-MN" sz="1200" dirty="0" err="1">
                <a:latin typeface="Arial" panose="020B0604020202020204" pitchFamily="34" charset="0"/>
                <a:ea typeface="Calibri" panose="020F0502020204030204" pitchFamily="34" charset="0"/>
              </a:rPr>
              <a:t>трассыг</a:t>
            </a:r>
            <a:r>
              <a:rPr lang="mn-MN" sz="1200" dirty="0">
                <a:latin typeface="Arial" panose="020B0604020202020204" pitchFamily="34" charset="0"/>
                <a:ea typeface="Calibri" panose="020F0502020204030204" pitchFamily="34" charset="0"/>
              </a:rPr>
              <a:t> Бохир усны Туул </a:t>
            </a:r>
            <a:r>
              <a:rPr lang="mn-MN" sz="1200" dirty="0" err="1">
                <a:latin typeface="Arial" panose="020B0604020202020204" pitchFamily="34" charset="0"/>
                <a:ea typeface="Calibri" panose="020F0502020204030204" pitchFamily="34" charset="0"/>
              </a:rPr>
              <a:t>коллекторын</a:t>
            </a:r>
            <a:r>
              <a:rPr lang="mn-MN" sz="1200" dirty="0">
                <a:latin typeface="Arial" panose="020B0604020202020204" pitchFamily="34" charset="0"/>
                <a:ea typeface="Calibri" panose="020F0502020204030204" pitchFamily="34" charset="0"/>
              </a:rPr>
              <a:t> </a:t>
            </a:r>
            <a:r>
              <a:rPr lang="mn-MN" sz="1200" dirty="0" err="1">
                <a:latin typeface="Arial" panose="020B0604020202020204" pitchFamily="34" charset="0"/>
                <a:ea typeface="Calibri" panose="020F0502020204030204" pitchFamily="34" charset="0"/>
              </a:rPr>
              <a:t>трасстай</a:t>
            </a:r>
            <a:r>
              <a:rPr lang="mn-MN" sz="1200" dirty="0">
                <a:latin typeface="Arial" panose="020B0604020202020204" pitchFamily="34" charset="0"/>
                <a:ea typeface="Calibri" panose="020F0502020204030204" pitchFamily="34" charset="0"/>
              </a:rPr>
              <a:t> уялдуулж шийдэл гаргахаар “Цахилгаан дамжуулах үндэсний сүлжээ” ТӨХК болон зураг төсөл зохиогч “Бодит чадал” ХХК судалгаа хийж байна.</a:t>
            </a:r>
            <a:endParaRPr lang="mn-MN" sz="1200" dirty="0"/>
          </a:p>
        </p:txBody>
      </p:sp>
      <p:grpSp>
        <p:nvGrpSpPr>
          <p:cNvPr id="13" name="Group 12"/>
          <p:cNvGrpSpPr/>
          <p:nvPr/>
        </p:nvGrpSpPr>
        <p:grpSpPr>
          <a:xfrm>
            <a:off x="164842" y="4074610"/>
            <a:ext cx="2882900" cy="2615237"/>
            <a:chOff x="0" y="609412"/>
            <a:chExt cx="2337084" cy="1714117"/>
          </a:xfrm>
        </p:grpSpPr>
        <p:grpSp>
          <p:nvGrpSpPr>
            <p:cNvPr id="14" name="Group 13"/>
            <p:cNvGrpSpPr/>
            <p:nvPr/>
          </p:nvGrpSpPr>
          <p:grpSpPr>
            <a:xfrm>
              <a:off x="0" y="609412"/>
              <a:ext cx="2337084" cy="1714117"/>
              <a:chOff x="0" y="672025"/>
              <a:chExt cx="2337435" cy="1714500"/>
            </a:xfrm>
          </p:grpSpPr>
          <p:pic>
            <p:nvPicPr>
              <p:cNvPr id="17" name="Picture 16">
                <a:extLst>
                  <a:ext uri="{FF2B5EF4-FFF2-40B4-BE49-F238E27FC236}">
                    <a16:creationId xmlns:a16="http://schemas.microsoft.com/office/drawing/2014/main" id="{E97347E4-3B5A-3C23-0598-40E194050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2025"/>
                <a:ext cx="2337435" cy="1714500"/>
              </a:xfrm>
              <a:prstGeom prst="rect">
                <a:avLst/>
              </a:prstGeom>
              <a:ln>
                <a:solidFill>
                  <a:schemeClr val="accent1"/>
                </a:solidFill>
              </a:ln>
            </p:spPr>
          </p:pic>
          <p:sp>
            <p:nvSpPr>
              <p:cNvPr id="18" name="Text Box 12"/>
              <p:cNvSpPr txBox="1"/>
              <p:nvPr/>
            </p:nvSpPr>
            <p:spPr>
              <a:xfrm>
                <a:off x="1512100" y="1179839"/>
                <a:ext cx="825335" cy="3384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mn-MN" sz="800">
                    <a:effectLst/>
                    <a:latin typeface="Arial" panose="020B0604020202020204" pitchFamily="34" charset="0"/>
                    <a:ea typeface="Calibri" panose="020F0502020204030204" pitchFamily="34" charset="0"/>
                    <a:cs typeface="Mongolian Baiti" panose="03000500000000000000" pitchFamily="66" charset="0"/>
                  </a:rPr>
                  <a:t>Төлөвлөж буй байршил</a:t>
                </a:r>
                <a:endParaRPr lang="mn-MN" sz="110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19" name="Freeform: Shape 13"/>
              <p:cNvSpPr/>
              <p:nvPr/>
            </p:nvSpPr>
            <p:spPr>
              <a:xfrm>
                <a:off x="1223158" y="1049210"/>
                <a:ext cx="314697" cy="469076"/>
              </a:xfrm>
              <a:custGeom>
                <a:avLst/>
                <a:gdLst>
                  <a:gd name="connsiteX0" fmla="*/ 314697 w 314697"/>
                  <a:gd name="connsiteY0" fmla="*/ 451263 h 469076"/>
                  <a:gd name="connsiteX1" fmla="*/ 23751 w 314697"/>
                  <a:gd name="connsiteY1" fmla="*/ 469076 h 469076"/>
                  <a:gd name="connsiteX2" fmla="*/ 0 w 314697"/>
                  <a:gd name="connsiteY2" fmla="*/ 11876 h 469076"/>
                  <a:gd name="connsiteX3" fmla="*/ 279071 w 314697"/>
                  <a:gd name="connsiteY3" fmla="*/ 0 h 469076"/>
                  <a:gd name="connsiteX4" fmla="*/ 314697 w 314697"/>
                  <a:gd name="connsiteY4" fmla="*/ 451263 h 46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97" h="469076">
                    <a:moveTo>
                      <a:pt x="314697" y="451263"/>
                    </a:moveTo>
                    <a:lnTo>
                      <a:pt x="23751" y="469076"/>
                    </a:lnTo>
                    <a:lnTo>
                      <a:pt x="0" y="11876"/>
                    </a:lnTo>
                    <a:lnTo>
                      <a:pt x="279071" y="0"/>
                    </a:lnTo>
                    <a:lnTo>
                      <a:pt x="314697" y="451263"/>
                    </a:lnTo>
                    <a:close/>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mn-MN"/>
              </a:p>
            </p:txBody>
          </p:sp>
          <p:sp>
            <p:nvSpPr>
              <p:cNvPr id="20" name="Text Box 12"/>
              <p:cNvSpPr txBox="1"/>
              <p:nvPr/>
            </p:nvSpPr>
            <p:spPr>
              <a:xfrm>
                <a:off x="112332" y="1766547"/>
                <a:ext cx="825335" cy="3384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800">
                    <a:effectLst/>
                    <a:latin typeface="Arial" panose="020B0604020202020204" pitchFamily="34" charset="0"/>
                    <a:ea typeface="Calibri" panose="020F0502020204030204" pitchFamily="34" charset="0"/>
                    <a:cs typeface="Mongolian Baiti" panose="03000500000000000000" pitchFamily="66" charset="0"/>
                  </a:rPr>
                  <a:t>ҮСАХ</a:t>
                </a:r>
                <a:endParaRPr lang="mn-MN" sz="110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21" name="Text Box 12"/>
              <p:cNvSpPr txBox="1"/>
              <p:nvPr/>
            </p:nvSpPr>
            <p:spPr>
              <a:xfrm>
                <a:off x="1512100" y="672025"/>
                <a:ext cx="825335" cy="3384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mn-MN" sz="700">
                    <a:effectLst/>
                    <a:latin typeface="Arial" panose="020B0604020202020204" pitchFamily="34" charset="0"/>
                    <a:ea typeface="Calibri" panose="020F0502020204030204" pitchFamily="34" charset="0"/>
                    <a:cs typeface="Mongolian Baiti" panose="03000500000000000000" pitchFamily="66" charset="0"/>
                  </a:rPr>
                  <a:t>MN централ оффис</a:t>
                </a:r>
                <a:endParaRPr lang="mn-MN" sz="110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22" name="Text Box 12"/>
              <p:cNvSpPr txBox="1"/>
              <p:nvPr/>
            </p:nvSpPr>
            <p:spPr>
              <a:xfrm>
                <a:off x="62363" y="1179839"/>
                <a:ext cx="825335" cy="3384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mn-MN" sz="600">
                    <a:effectLst/>
                    <a:latin typeface="Arial" panose="020B0604020202020204" pitchFamily="34" charset="0"/>
                    <a:ea typeface="Calibri" panose="020F0502020204030204" pitchFamily="34" charset="0"/>
                    <a:cs typeface="Mongolian Baiti" panose="03000500000000000000" pitchFamily="66" charset="0"/>
                  </a:rPr>
                  <a:t>Хүүхдийн </a:t>
                </a:r>
                <a:endParaRPr lang="mn-MN" sz="1100">
                  <a:effectLst/>
                  <a:latin typeface="Calibri" panose="020F0502020204030204" pitchFamily="34" charset="0"/>
                  <a:ea typeface="Calibri" panose="020F0502020204030204" pitchFamily="34" charset="0"/>
                  <a:cs typeface="Mongolian Baiti" panose="03000500000000000000" pitchFamily="66" charset="0"/>
                </a:endParaRPr>
              </a:p>
              <a:p>
                <a:pPr algn="ctr">
                  <a:lnSpc>
                    <a:spcPct val="115000"/>
                  </a:lnSpc>
                  <a:spcAft>
                    <a:spcPts val="0"/>
                  </a:spcAft>
                </a:pPr>
                <a:r>
                  <a:rPr lang="mn-MN" sz="600">
                    <a:effectLst/>
                    <a:latin typeface="Arial" panose="020B0604020202020204" pitchFamily="34" charset="0"/>
                    <a:ea typeface="Calibri" panose="020F0502020204030204" pitchFamily="34" charset="0"/>
                    <a:cs typeface="Mongolian Baiti" panose="03000500000000000000" pitchFamily="66" charset="0"/>
                  </a:rPr>
                  <a:t>ордон</a:t>
                </a:r>
                <a:endParaRPr lang="mn-MN" sz="1100">
                  <a:effectLst/>
                  <a:latin typeface="Calibri" panose="020F0502020204030204" pitchFamily="34" charset="0"/>
                  <a:ea typeface="Calibri" panose="020F0502020204030204" pitchFamily="34" charset="0"/>
                  <a:cs typeface="Mongolian Baiti" panose="03000500000000000000" pitchFamily="66" charset="0"/>
                </a:endParaRPr>
              </a:p>
            </p:txBody>
          </p:sp>
        </p:grpSp>
        <p:cxnSp>
          <p:nvCxnSpPr>
            <p:cNvPr id="15" name="Straight Arrow Connector 14"/>
            <p:cNvCxnSpPr/>
            <p:nvPr/>
          </p:nvCxnSpPr>
          <p:spPr>
            <a:xfrm flipH="1" flipV="1">
              <a:off x="1405939" y="1258235"/>
              <a:ext cx="273132" cy="10094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544868" y="736453"/>
              <a:ext cx="180657" cy="9144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23" name="Picture 22"/>
          <p:cNvPicPr/>
          <p:nvPr/>
        </p:nvPicPr>
        <p:blipFill>
          <a:blip r:embed="rId6" cstate="print">
            <a:extLst>
              <a:ext uri="{28A0092B-C50C-407E-A947-70E740481C1C}">
                <a14:useLocalDpi xmlns:a14="http://schemas.microsoft.com/office/drawing/2010/main" val="0"/>
              </a:ext>
            </a:extLst>
          </a:blip>
          <a:stretch>
            <a:fillRect/>
          </a:stretch>
        </p:blipFill>
        <p:spPr>
          <a:xfrm>
            <a:off x="3088443" y="4077299"/>
            <a:ext cx="3027680" cy="2612548"/>
          </a:xfrm>
          <a:prstGeom prst="rect">
            <a:avLst/>
          </a:prstGeom>
          <a:ln>
            <a:solidFill>
              <a:schemeClr val="accent1"/>
            </a:solidFill>
          </a:ln>
        </p:spPr>
      </p:pic>
      <p:sp>
        <p:nvSpPr>
          <p:cNvPr id="7" name="Rectangle 6"/>
          <p:cNvSpPr/>
          <p:nvPr/>
        </p:nvSpPr>
        <p:spPr>
          <a:xfrm>
            <a:off x="6448926" y="2021264"/>
            <a:ext cx="5390148" cy="1200329"/>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Улаанбаатар </a:t>
            </a:r>
            <a:r>
              <a:rPr lang="mn-MN" sz="1200" dirty="0">
                <a:latin typeface="Arial" panose="020B0604020202020204" pitchFamily="34" charset="0"/>
                <a:ea typeface="Calibri" panose="020F0502020204030204" pitchFamily="34" charset="0"/>
              </a:rPr>
              <a:t>хотын ерөнхий менежерийн 2025 оны А/24 дүгээр тушаалаар </a:t>
            </a:r>
            <a:r>
              <a:rPr lang="mn-MN" sz="1200" dirty="0" err="1">
                <a:latin typeface="Arial" panose="020B0604020202020204" pitchFamily="34" charset="0"/>
                <a:ea typeface="Calibri" panose="020F0502020204030204" pitchFamily="34" charset="0"/>
              </a:rPr>
              <a:t>Экзим</a:t>
            </a:r>
            <a:r>
              <a:rPr lang="mn-MN" sz="1200" dirty="0">
                <a:latin typeface="Arial" panose="020B0604020202020204" pitchFamily="34" charset="0"/>
                <a:ea typeface="Calibri" panose="020F0502020204030204" pitchFamily="34" charset="0"/>
              </a:rPr>
              <a:t> банкны санхүүжилтээр хийх Сэлбэ голын усан сан, үерийн хамгаалалтын барилга байгууламж, тохижилтын ажлын техник эдийн засгийн үндэслэл, байгаль орчин, нийгмийн стандартын баримт бичиг боловсруулах ажлын хэсгийн хуралд танилцуулж </a:t>
            </a:r>
            <a:r>
              <a:rPr lang="mn-MN" sz="1200" dirty="0" err="1">
                <a:latin typeface="Arial" panose="020B0604020202020204" pitchFamily="34" charset="0"/>
                <a:ea typeface="Calibri" panose="020F0502020204030204" pitchFamily="34" charset="0"/>
              </a:rPr>
              <a:t>ТЭЗҮ</a:t>
            </a:r>
            <a:r>
              <a:rPr lang="mn-MN" sz="1200" dirty="0">
                <a:latin typeface="Arial" panose="020B0604020202020204" pitchFamily="34" charset="0"/>
                <a:ea typeface="Calibri" panose="020F0502020204030204" pitchFamily="34" charset="0"/>
              </a:rPr>
              <a:t>-ний даалгавар боловсруулан </a:t>
            </a:r>
            <a:r>
              <a:rPr lang="mn-MN" sz="1200" dirty="0" smtClean="0">
                <a:latin typeface="Arial" panose="020B0604020202020204" pitchFamily="34" charset="0"/>
                <a:ea typeface="Calibri" panose="020F0502020204030204" pitchFamily="34" charset="0"/>
              </a:rPr>
              <a:t>батлуулав.</a:t>
            </a:r>
            <a:endParaRPr lang="mn-MN" sz="1200" dirty="0"/>
          </a:p>
        </p:txBody>
      </p:sp>
      <p:pic>
        <p:nvPicPr>
          <p:cNvPr id="26" name="Picture 25"/>
          <p:cNvPicPr/>
          <p:nvPr/>
        </p:nvPicPr>
        <p:blipFill rotWithShape="1">
          <a:blip r:embed="rId7"/>
          <a:srcRect l="4526" t="9924" r="1690" b="4242"/>
          <a:stretch/>
        </p:blipFill>
        <p:spPr bwMode="auto">
          <a:xfrm>
            <a:off x="6213871" y="3672890"/>
            <a:ext cx="5860258" cy="3016957"/>
          </a:xfrm>
          <a:prstGeom prst="rect">
            <a:avLst/>
          </a:prstGeom>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
        <p:nvSpPr>
          <p:cNvPr id="24" name="Rectangle 23"/>
          <p:cNvSpPr/>
          <p:nvPr/>
        </p:nvSpPr>
        <p:spPr>
          <a:xfrm>
            <a:off x="7178630" y="1262190"/>
            <a:ext cx="3795976" cy="307777"/>
          </a:xfrm>
          <a:prstGeom prst="rect">
            <a:avLst/>
          </a:prstGeom>
        </p:spPr>
        <p:txBody>
          <a:bodyPr wrap="none">
            <a:spAutoFit/>
          </a:bodyPr>
          <a:lstStyle/>
          <a:p>
            <a:pPr algn="ctr"/>
            <a:r>
              <a:rPr lang="mn-MN" sz="1400" i="1" dirty="0">
                <a:solidFill>
                  <a:schemeClr val="accent1"/>
                </a:solidFill>
                <a:latin typeface="Arial" panose="020B0604020202020204" pitchFamily="34" charset="0"/>
                <a:ea typeface="Calibri" panose="020F0502020204030204" pitchFamily="34" charset="0"/>
              </a:rPr>
              <a:t>Сэлбэ голын усан сан, үерийн </a:t>
            </a:r>
            <a:r>
              <a:rPr lang="mn-MN" sz="1400" i="1" dirty="0" smtClean="0">
                <a:solidFill>
                  <a:schemeClr val="accent1"/>
                </a:solidFill>
                <a:latin typeface="Arial" panose="020B0604020202020204" pitchFamily="34" charset="0"/>
                <a:ea typeface="Calibri" panose="020F0502020204030204" pitchFamily="34" charset="0"/>
              </a:rPr>
              <a:t>хамгаалалт</a:t>
            </a:r>
            <a:endParaRPr lang="mn-MN" sz="1400" dirty="0">
              <a:solidFill>
                <a:schemeClr val="accent1"/>
              </a:solidFill>
            </a:endParaRPr>
          </a:p>
        </p:txBody>
      </p:sp>
      <p:sp>
        <p:nvSpPr>
          <p:cNvPr id="25" name="Rectangle 24"/>
          <p:cNvSpPr/>
          <p:nvPr/>
        </p:nvSpPr>
        <p:spPr>
          <a:xfrm>
            <a:off x="306405" y="1203059"/>
            <a:ext cx="5749490" cy="523220"/>
          </a:xfrm>
          <a:prstGeom prst="rect">
            <a:avLst/>
          </a:prstGeom>
        </p:spPr>
        <p:txBody>
          <a:bodyPr wrap="square">
            <a:spAutoFit/>
          </a:bodyPr>
          <a:lstStyle/>
          <a:p>
            <a:pPr algn="ctr"/>
            <a:r>
              <a:rPr lang="mn-MN" sz="1400" i="1" dirty="0">
                <a:solidFill>
                  <a:schemeClr val="accent1"/>
                </a:solidFill>
                <a:latin typeface="Arial" panose="020B0604020202020204" pitchFamily="34" charset="0"/>
                <a:ea typeface="Calibri" panose="020F0502020204030204" pitchFamily="34" charset="0"/>
              </a:rPr>
              <a:t>110/10 кВ-ын Өргөө дэд станц, 110/35/10 кВ-ын Туул дэд станцын өргөтгөл</a:t>
            </a:r>
            <a:endParaRPr lang="mn-MN" sz="1400" dirty="0">
              <a:solidFill>
                <a:schemeClr val="accent1"/>
              </a:solidFill>
            </a:endParaRPr>
          </a:p>
        </p:txBody>
      </p:sp>
    </p:spTree>
    <p:extLst>
      <p:ext uri="{BB962C8B-B14F-4D97-AF65-F5344CB8AC3E}">
        <p14:creationId xmlns:p14="http://schemas.microsoft.com/office/powerpoint/2010/main" val="2766330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66209702"/>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15</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 name="Rectangle 1"/>
          <p:cNvSpPr/>
          <p:nvPr/>
        </p:nvSpPr>
        <p:spPr>
          <a:xfrm>
            <a:off x="2326676" y="947021"/>
            <a:ext cx="7534275" cy="307777"/>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АВТО ЗАМ:</a:t>
            </a:r>
          </a:p>
        </p:txBody>
      </p:sp>
      <p:sp>
        <p:nvSpPr>
          <p:cNvPr id="8" name="Rectangle 7"/>
          <p:cNvSpPr/>
          <p:nvPr/>
        </p:nvSpPr>
        <p:spPr>
          <a:xfrm>
            <a:off x="216022" y="1854582"/>
            <a:ext cx="5754696" cy="1938992"/>
          </a:xfrm>
          <a:prstGeom prst="rect">
            <a:avLst/>
          </a:prstGeom>
        </p:spPr>
        <p:txBody>
          <a:bodyPr wrap="square">
            <a:spAutoFit/>
          </a:bodyPr>
          <a:lstStyle/>
          <a:p>
            <a:pPr indent="450215" algn="just">
              <a:spcAft>
                <a:spcPts val="0"/>
              </a:spcAft>
            </a:pPr>
            <a:r>
              <a:rPr lang="mn-MN" sz="1200" dirty="0">
                <a:latin typeface="Arial" panose="020B0604020202020204" pitchFamily="34" charset="0"/>
                <a:ea typeface="Calibri" panose="020F0502020204030204" pitchFamily="34" charset="0"/>
                <a:cs typeface="Arial" panose="020B0604020202020204" pitchFamily="34" charset="0"/>
              </a:rPr>
              <a:t>Туул авто замыг </a:t>
            </a:r>
            <a:r>
              <a:rPr lang="mn-MN" sz="1200" dirty="0" err="1">
                <a:latin typeface="Arial" panose="020B0604020202020204" pitchFamily="34" charset="0"/>
                <a:ea typeface="Calibri" panose="020F0502020204030204" pitchFamily="34" charset="0"/>
                <a:cs typeface="Arial" panose="020B0604020202020204" pitchFamily="34" charset="0"/>
              </a:rPr>
              <a:t>нүхтийн</a:t>
            </a:r>
            <a:r>
              <a:rPr lang="mn-MN" sz="1200" dirty="0">
                <a:latin typeface="Arial" panose="020B0604020202020204" pitchFamily="34" charset="0"/>
                <a:ea typeface="Calibri" panose="020F0502020204030204" pitchFamily="34" charset="0"/>
                <a:cs typeface="Arial" panose="020B0604020202020204" pitchFamily="34" charset="0"/>
              </a:rPr>
              <a:t> авто замын наадамчдын гудамжны авто зам дээгүүр барих 800м гүүрний тулгуур таарсан  дулаан хангамж, ус хангамж ариутгах татуурга, гадна гэрэлтүүлэг, мэдээлэл харилцаа холбооны сувагчлал шилжүүлэх ажлын зураг төслийг зөвшилцөж Хот байгуулалтын мэдээллийн санд оруулсан.</a:t>
            </a:r>
          </a:p>
          <a:p>
            <a:pPr algn="just"/>
            <a:r>
              <a:rPr lang="mn-MN" sz="1200" dirty="0" smtClean="0">
                <a:latin typeface="Arial" panose="020B0604020202020204" pitchFamily="34" charset="0"/>
                <a:ea typeface="Calibri" panose="020F0502020204030204" pitchFamily="34" charset="0"/>
                <a:cs typeface="Arial" panose="020B0604020202020204" pitchFamily="34" charset="0"/>
              </a:rPr>
              <a:t>	Нийслэлийн </a:t>
            </a:r>
            <a:r>
              <a:rPr lang="mn-MN" sz="1200" dirty="0">
                <a:latin typeface="Arial" panose="020B0604020202020204" pitchFamily="34" charset="0"/>
                <a:ea typeface="Calibri" panose="020F0502020204030204" pitchFamily="34" charset="0"/>
                <a:cs typeface="Arial" panose="020B0604020202020204" pitchFamily="34" charset="0"/>
              </a:rPr>
              <a:t>Засаг даргын 2024 оны А/949 дүгээр захирамжаар байгуулагдсан “ТУУЛЫН ХУРДНЫ ЗАМ” барих төслийн авто зам, замын байгууламжийн чиглэлээр нийслэлийн Замын хөгжлийн газраас ирүүлсэн “MCPC” ХХК-ийн боловсруулж буй Туулын хурдны замын төлөвлөлтийн </a:t>
            </a:r>
            <a:r>
              <a:rPr lang="mn-MN" sz="1200" dirty="0" err="1">
                <a:latin typeface="Arial" panose="020B0604020202020204" pitchFamily="34" charset="0"/>
                <a:ea typeface="Calibri" panose="020F0502020204030204" pitchFamily="34" charset="0"/>
                <a:cs typeface="Arial" panose="020B0604020202020204" pitchFamily="34" charset="0"/>
              </a:rPr>
              <a:t>трасст</a:t>
            </a:r>
            <a:r>
              <a:rPr lang="mn-MN" sz="1200" dirty="0">
                <a:latin typeface="Arial" panose="020B0604020202020204" pitchFamily="34" charset="0"/>
                <a:ea typeface="Calibri" panose="020F0502020204030204" pitchFamily="34" charset="0"/>
                <a:cs typeface="Arial" panose="020B0604020202020204" pitchFamily="34" charset="0"/>
              </a:rPr>
              <a:t> инженерийн шугам сүлжээний ажлын зураг төсөл зөвшилцөж байна.</a:t>
            </a:r>
            <a:endParaRPr lang="mn-MN" sz="1200" dirty="0">
              <a:latin typeface="Arial" panose="020B0604020202020204" pitchFamily="34" charset="0"/>
              <a:cs typeface="Arial" panose="020B0604020202020204" pitchFamily="34" charset="0"/>
            </a:endParaRPr>
          </a:p>
        </p:txBody>
      </p:sp>
      <p:sp>
        <p:nvSpPr>
          <p:cNvPr id="9" name="Rectangle 8"/>
          <p:cNvSpPr/>
          <p:nvPr/>
        </p:nvSpPr>
        <p:spPr>
          <a:xfrm>
            <a:off x="6266039" y="2200931"/>
            <a:ext cx="5621155" cy="1015663"/>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Яармаг </a:t>
            </a:r>
            <a:r>
              <a:rPr lang="mn-MN" sz="1200" dirty="0">
                <a:latin typeface="Arial" panose="020B0604020202020204" pitchFamily="34" charset="0"/>
                <a:ea typeface="Calibri" panose="020F0502020204030204" pitchFamily="34" charset="0"/>
              </a:rPr>
              <a:t>шинэ төвийн гол гудамж зам, замын байгууламжийн төлөвлөлтийн зураг төслийг Нийслэлийн нутаг дэвсгэрт Хот төлөвлөлтийн асуудал хэлэлцэх мэргэжлийн зөвлөлийн 2025 оны 29 дүгээр хурлаар хэлэлцүүлэн дэмжигдсэн. Холбогдох хэлтэс нэгжүүдээс санал авч зөвшилцөн, загвар зургийг батлуулахаар ажиллаж байна.</a:t>
            </a:r>
            <a:endParaRPr lang="mn-MN" sz="1200" dirty="0"/>
          </a:p>
        </p:txBody>
      </p:sp>
      <p:pic>
        <p:nvPicPr>
          <p:cNvPr id="30" name="Picture 29"/>
          <p:cNvPicPr/>
          <p:nvPr/>
        </p:nvPicPr>
        <p:blipFill rotWithShape="1">
          <a:blip r:embed="rId5">
            <a:extLst>
              <a:ext uri="{28A0092B-C50C-407E-A947-70E740481C1C}">
                <a14:useLocalDpi xmlns:a14="http://schemas.microsoft.com/office/drawing/2010/main" val="0"/>
              </a:ext>
            </a:extLst>
          </a:blip>
          <a:srcRect l="1" t="13119" r="696"/>
          <a:stretch/>
        </p:blipFill>
        <p:spPr bwMode="auto">
          <a:xfrm>
            <a:off x="6266040" y="3851648"/>
            <a:ext cx="5621155" cy="3109584"/>
          </a:xfrm>
          <a:prstGeom prst="rect">
            <a:avLst/>
          </a:prstGeom>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
        <p:nvSpPr>
          <p:cNvPr id="10" name="Rectangle 9"/>
          <p:cNvSpPr/>
          <p:nvPr/>
        </p:nvSpPr>
        <p:spPr>
          <a:xfrm>
            <a:off x="6730816" y="1416190"/>
            <a:ext cx="4691605" cy="307777"/>
          </a:xfrm>
          <a:prstGeom prst="rect">
            <a:avLst/>
          </a:prstGeom>
        </p:spPr>
        <p:txBody>
          <a:bodyPr wrap="none">
            <a:spAutoFit/>
          </a:bodyPr>
          <a:lstStyle/>
          <a:p>
            <a:pPr algn="ctr"/>
            <a:r>
              <a:rPr lang="mn-MN" sz="1400" i="1" dirty="0">
                <a:solidFill>
                  <a:schemeClr val="accent1"/>
                </a:solidFill>
                <a:latin typeface="Arial" panose="020B0604020202020204" pitchFamily="34" charset="0"/>
                <a:ea typeface="Calibri" panose="020F0502020204030204" pitchFamily="34" charset="0"/>
              </a:rPr>
              <a:t>Яармаг шинэ төвийн гол гудамж, замын байгууламж</a:t>
            </a:r>
            <a:endParaRPr lang="mn-MN" sz="1400" dirty="0">
              <a:solidFill>
                <a:schemeClr val="accent1"/>
              </a:solidFill>
            </a:endParaRPr>
          </a:p>
        </p:txBody>
      </p:sp>
      <p:sp>
        <p:nvSpPr>
          <p:cNvPr id="11" name="Rectangle 10"/>
          <p:cNvSpPr/>
          <p:nvPr/>
        </p:nvSpPr>
        <p:spPr>
          <a:xfrm>
            <a:off x="1384120" y="1416190"/>
            <a:ext cx="3949864" cy="307777"/>
          </a:xfrm>
          <a:prstGeom prst="rect">
            <a:avLst/>
          </a:prstGeom>
        </p:spPr>
        <p:txBody>
          <a:bodyPr wrap="none">
            <a:spAutoFit/>
          </a:bodyPr>
          <a:lstStyle/>
          <a:p>
            <a:r>
              <a:rPr lang="mn-MN" sz="1400" i="1" dirty="0">
                <a:solidFill>
                  <a:schemeClr val="accent1"/>
                </a:solidFill>
                <a:latin typeface="Arial" panose="020B0604020202020204" pitchFamily="34" charset="0"/>
                <a:ea typeface="Calibri" panose="020F0502020204030204" pitchFamily="34" charset="0"/>
              </a:rPr>
              <a:t>Туулын хурдны замын төлөвлөлтийн </a:t>
            </a:r>
            <a:r>
              <a:rPr lang="mn-MN" sz="1400" i="1" dirty="0" err="1">
                <a:solidFill>
                  <a:schemeClr val="accent1"/>
                </a:solidFill>
                <a:latin typeface="Arial" panose="020B0604020202020204" pitchFamily="34" charset="0"/>
                <a:ea typeface="Calibri" panose="020F0502020204030204" pitchFamily="34" charset="0"/>
              </a:rPr>
              <a:t>трасс</a:t>
            </a:r>
            <a:endParaRPr lang="mn-MN" sz="1400" dirty="0">
              <a:solidFill>
                <a:schemeClr val="accent1"/>
              </a:solidFill>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8326" y="3851648"/>
            <a:ext cx="5762392" cy="3109584"/>
          </a:xfrm>
          <a:prstGeom prst="rect">
            <a:avLst/>
          </a:prstGeom>
          <a:ln>
            <a:solidFill>
              <a:schemeClr val="accent1"/>
            </a:solidFill>
          </a:ln>
        </p:spPr>
      </p:pic>
    </p:spTree>
    <p:extLst>
      <p:ext uri="{BB962C8B-B14F-4D97-AF65-F5344CB8AC3E}">
        <p14:creationId xmlns:p14="http://schemas.microsoft.com/office/powerpoint/2010/main" val="1742916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310109360"/>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16</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 name="Rectangle 1"/>
          <p:cNvSpPr/>
          <p:nvPr/>
        </p:nvSpPr>
        <p:spPr>
          <a:xfrm>
            <a:off x="2326676" y="947021"/>
            <a:ext cx="7534275" cy="307777"/>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Бүтээн байгуулалтын жилийн  хүрээнд дараах ажлуудыг хийж гүйцэтгэв. Үүнд:</a:t>
            </a:r>
          </a:p>
        </p:txBody>
      </p:sp>
      <p:sp>
        <p:nvSpPr>
          <p:cNvPr id="3" name="Rectangle 2"/>
          <p:cNvSpPr>
            <a:spLocks noChangeArrowheads="1"/>
          </p:cNvSpPr>
          <p:nvPr/>
        </p:nvSpPr>
        <p:spPr bwMode="auto">
          <a:xfrm>
            <a:off x="6362299" y="1818807"/>
            <a:ext cx="55832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mn-MN" altLang="mn-MN" sz="1200" b="0" i="0" u="none" strike="noStrike" cap="none" normalizeH="0" baseline="0" dirty="0" smtClean="0">
                <a:ln>
                  <a:noFill/>
                </a:ln>
                <a:solidFill>
                  <a:schemeClr val="tx1"/>
                </a:solidFill>
                <a:effectLst/>
                <a:latin typeface="Arial" panose="020B0604020202020204" pitchFamily="34" charset="0"/>
                <a:ea typeface="Verdana" panose="020B0604030504040204" pitchFamily="34" charset="0"/>
                <a:cs typeface="Arial" panose="020B0604020202020204" pitchFamily="34" charset="0"/>
              </a:rPr>
              <a:t>Хотын өнгөний шийдэлд нэгдсэн дүгнэлт хийж 47 нэгж хорооллын өнгөний кодыг тодорхойлж төлөвлөлтөд тусгуулсан.</a:t>
            </a:r>
            <a:endParaRPr kumimoji="0" lang="mn-MN" altLang="mn-MN" sz="900" b="0" i="0" u="none" strike="noStrike" cap="none" normalizeH="0" baseline="0" dirty="0" smtClean="0">
              <a:ln>
                <a:noFill/>
              </a:ln>
              <a:solidFill>
                <a:schemeClr val="tx1"/>
              </a:solidFill>
              <a:effectLst/>
            </a:endParaRPr>
          </a:p>
        </p:txBody>
      </p:sp>
      <p:sp>
        <p:nvSpPr>
          <p:cNvPr id="5" name="Rectangle 3"/>
          <p:cNvSpPr>
            <a:spLocks noChangeArrowheads="1"/>
          </p:cNvSpPr>
          <p:nvPr/>
        </p:nvSpPr>
        <p:spPr bwMode="auto">
          <a:xfrm rot="10800000" flipV="1">
            <a:off x="212967" y="1531336"/>
            <a:ext cx="588303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2100" algn="l"/>
              </a:tabLst>
              <a:defRPr>
                <a:solidFill>
                  <a:schemeClr val="tx1"/>
                </a:solidFill>
                <a:latin typeface="Arial" panose="020B0604020202020204" pitchFamily="34" charset="0"/>
              </a:defRPr>
            </a:lvl1pPr>
            <a:lvl2pPr eaLnBrk="0" fontAlgn="base" hangingPunct="0">
              <a:spcBef>
                <a:spcPct val="0"/>
              </a:spcBef>
              <a:spcAft>
                <a:spcPct val="0"/>
              </a:spcAft>
              <a:tabLst>
                <a:tab pos="292100" algn="l"/>
              </a:tabLst>
              <a:defRPr>
                <a:solidFill>
                  <a:schemeClr val="tx1"/>
                </a:solidFill>
                <a:latin typeface="Arial" panose="020B0604020202020204" pitchFamily="34" charset="0"/>
              </a:defRPr>
            </a:lvl2pPr>
            <a:lvl3pPr eaLnBrk="0" fontAlgn="base" hangingPunct="0">
              <a:spcBef>
                <a:spcPct val="0"/>
              </a:spcBef>
              <a:spcAft>
                <a:spcPct val="0"/>
              </a:spcAft>
              <a:tabLst>
                <a:tab pos="292100" algn="l"/>
              </a:tabLst>
              <a:defRPr>
                <a:solidFill>
                  <a:schemeClr val="tx1"/>
                </a:solidFill>
                <a:latin typeface="Arial" panose="020B0604020202020204" pitchFamily="34" charset="0"/>
              </a:defRPr>
            </a:lvl3pPr>
            <a:lvl4pPr eaLnBrk="0" fontAlgn="base" hangingPunct="0">
              <a:spcBef>
                <a:spcPct val="0"/>
              </a:spcBef>
              <a:spcAft>
                <a:spcPct val="0"/>
              </a:spcAft>
              <a:tabLst>
                <a:tab pos="292100" algn="l"/>
              </a:tabLst>
              <a:defRPr>
                <a:solidFill>
                  <a:schemeClr val="tx1"/>
                </a:solidFill>
                <a:latin typeface="Arial" panose="020B0604020202020204" pitchFamily="34" charset="0"/>
              </a:defRPr>
            </a:lvl4pPr>
            <a:lvl5pPr eaLnBrk="0" fontAlgn="base" hangingPunct="0">
              <a:spcBef>
                <a:spcPct val="0"/>
              </a:spcBef>
              <a:spcAft>
                <a:spcPct val="0"/>
              </a:spcAft>
              <a:tabLst>
                <a:tab pos="292100" algn="l"/>
              </a:tabLst>
              <a:defRPr>
                <a:solidFill>
                  <a:schemeClr val="tx1"/>
                </a:solidFill>
                <a:latin typeface="Arial" panose="020B0604020202020204" pitchFamily="34" charset="0"/>
              </a:defRPr>
            </a:lvl5pPr>
            <a:lvl6pPr eaLnBrk="0" fontAlgn="base" hangingPunct="0">
              <a:spcBef>
                <a:spcPct val="0"/>
              </a:spcBef>
              <a:spcAft>
                <a:spcPct val="0"/>
              </a:spcAft>
              <a:tabLst>
                <a:tab pos="292100" algn="l"/>
              </a:tabLst>
              <a:defRPr>
                <a:solidFill>
                  <a:schemeClr val="tx1"/>
                </a:solidFill>
                <a:latin typeface="Arial" panose="020B0604020202020204" pitchFamily="34" charset="0"/>
              </a:defRPr>
            </a:lvl6pPr>
            <a:lvl7pPr eaLnBrk="0" fontAlgn="base" hangingPunct="0">
              <a:spcBef>
                <a:spcPct val="0"/>
              </a:spcBef>
              <a:spcAft>
                <a:spcPct val="0"/>
              </a:spcAft>
              <a:tabLst>
                <a:tab pos="292100" algn="l"/>
              </a:tabLst>
              <a:defRPr>
                <a:solidFill>
                  <a:schemeClr val="tx1"/>
                </a:solidFill>
                <a:latin typeface="Arial" panose="020B0604020202020204" pitchFamily="34" charset="0"/>
              </a:defRPr>
            </a:lvl7pPr>
            <a:lvl8pPr eaLnBrk="0" fontAlgn="base" hangingPunct="0">
              <a:spcBef>
                <a:spcPct val="0"/>
              </a:spcBef>
              <a:spcAft>
                <a:spcPct val="0"/>
              </a:spcAft>
              <a:tabLst>
                <a:tab pos="292100" algn="l"/>
              </a:tabLst>
              <a:defRPr>
                <a:solidFill>
                  <a:schemeClr val="tx1"/>
                </a:solidFill>
                <a:latin typeface="Arial" panose="020B0604020202020204" pitchFamily="34" charset="0"/>
              </a:defRPr>
            </a:lvl8pPr>
            <a:lvl9pPr eaLnBrk="0" fontAlgn="base" hangingPunct="0">
              <a:spcBef>
                <a:spcPct val="0"/>
              </a:spcBef>
              <a:spcAft>
                <a:spcPct val="0"/>
              </a:spcAft>
              <a:tabLst>
                <a:tab pos="292100" algn="l"/>
              </a:tabLst>
              <a:defRPr>
                <a:solidFill>
                  <a:schemeClr val="tx1"/>
                </a:solidFill>
                <a:latin typeface="Arial" panose="020B0604020202020204" pitchFamily="34" charset="0"/>
              </a:defRPr>
            </a:lvl9pPr>
          </a:lstStyle>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92100" algn="l"/>
              </a:tabLst>
            </a:pPr>
            <a:r>
              <a:rPr kumimoji="0" lang="mn-MN" altLang="mn-MN" sz="1200" b="0" i="0" u="none" strike="noStrike" cap="none" normalizeH="0" baseline="0" dirty="0" smtClean="0">
                <a:ln>
                  <a:noFill/>
                </a:ln>
                <a:solidFill>
                  <a:schemeClr val="tx1"/>
                </a:solidFill>
                <a:effectLst/>
                <a:ea typeface="Verdana" panose="020B0604030504040204" pitchFamily="34" charset="0"/>
                <a:cs typeface="Arial" panose="020B0604020202020204" pitchFamily="34" charset="0"/>
              </a:rPr>
              <a:t>Хамбын овоо орчимд төлөвлөлтийн шийдэл суурь судалгааг хийж, Нийслэлийн Газар зохион байгуулалтын албанд 2025 оны 03/2 дугаартай албан бичгийг хүргүүлж, Улаанбаатар хотын бүсчлэлийн дүрэм болон, явган зам, дугуйн зам алхахад таатай орчин бүрдүүлэх зорилгоор баримт бичигт Хот байгуулалтын суурь судалгаа санал өгсөн.</a:t>
            </a:r>
            <a:endParaRPr kumimoji="0" lang="mn-MN" altLang="mn-MN" sz="1200" b="0" i="0" u="none" strike="noStrike" cap="none" normalizeH="0" baseline="0" dirty="0" smtClean="0">
              <a:ln>
                <a:noFill/>
              </a:ln>
              <a:solidFill>
                <a:schemeClr val="tx1"/>
              </a:solidFill>
              <a:effectLst/>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92100" algn="l"/>
              </a:tabLst>
            </a:pPr>
            <a:r>
              <a:rPr kumimoji="0" lang="mn-MN" altLang="mn-MN" sz="1200" b="0" i="0" u="none" strike="noStrike" cap="none" normalizeH="0" baseline="0" dirty="0" err="1" smtClean="0">
                <a:ln>
                  <a:noFill/>
                </a:ln>
                <a:solidFill>
                  <a:schemeClr val="tx1"/>
                </a:solidFill>
                <a:effectLst/>
                <a:ea typeface="Verdana" panose="020B0604030504040204" pitchFamily="34" charset="0"/>
                <a:cs typeface="Arial" panose="020B0604020202020204" pitchFamily="34" charset="0"/>
              </a:rPr>
              <a:t>ЦХХХЯ</a:t>
            </a:r>
            <a:r>
              <a:rPr kumimoji="0" lang="mn-MN" altLang="mn-MN" sz="1200" b="0" i="0" u="none" strike="noStrike" cap="none" normalizeH="0" baseline="0" dirty="0" smtClean="0">
                <a:ln>
                  <a:noFill/>
                </a:ln>
                <a:solidFill>
                  <a:schemeClr val="tx1"/>
                </a:solidFill>
                <a:effectLst/>
                <a:ea typeface="Verdana" panose="020B0604030504040204" pitchFamily="34" charset="0"/>
                <a:cs typeface="Arial" panose="020B0604020202020204" pitchFamily="34" charset="0"/>
              </a:rPr>
              <a:t>-ны Харилцаа холбоо, зохицуулах хорооны даргын 2025 оны 05 дугаар сарын 23-ны өдрийн А/129 дүгээр тушаалаар </a:t>
            </a:r>
            <a:r>
              <a:rPr kumimoji="0" lang="mn-MN" altLang="mn-MN" sz="1200" b="0" i="0" u="none" strike="noStrike" cap="none" normalizeH="0" baseline="0" dirty="0" err="1" smtClean="0">
                <a:ln>
                  <a:noFill/>
                </a:ln>
                <a:solidFill>
                  <a:schemeClr val="tx1"/>
                </a:solidFill>
                <a:effectLst/>
                <a:ea typeface="Verdana" panose="020B0604030504040204" pitchFamily="34" charset="0"/>
                <a:cs typeface="Arial" panose="020B0604020202020204" pitchFamily="34" charset="0"/>
              </a:rPr>
              <a:t>Хаягжуулалтын</a:t>
            </a:r>
            <a:r>
              <a:rPr kumimoji="0" lang="mn-MN" altLang="mn-MN" sz="1200" b="0" i="0" u="none" strike="noStrike" cap="none" normalizeH="0" baseline="0" dirty="0" smtClean="0">
                <a:ln>
                  <a:noFill/>
                </a:ln>
                <a:solidFill>
                  <a:schemeClr val="tx1"/>
                </a:solidFill>
                <a:effectLst/>
                <a:ea typeface="Verdana" panose="020B0604030504040204" pitchFamily="34" charset="0"/>
                <a:cs typeface="Arial" panose="020B0604020202020204" pitchFamily="34" charset="0"/>
              </a:rPr>
              <a:t> өнөөгийн байдал, Хот байгуулалтын цахим систем /eBarilga/-ээр дамжуулан хаягийн мэдээллийг олон нийтэд түгээх зорилгоор 2025 оны 05 дугаар сарын 29-ний өдрөөс 2025 оны 06 дугаар сарын 06-ны өдрийг хүртэл Нийслэлийн 9 дүүргийн төрийн үйлчилгээ үзүүлдэг байгууллагуудын нийт 1191 албан хаагчдад сургалт зохион байгуулсан.</a:t>
            </a:r>
            <a:endParaRPr kumimoji="0" lang="mn-MN" altLang="mn-MN" sz="1200" b="0" i="0" u="none" strike="noStrike" cap="none" normalizeH="0" baseline="0" dirty="0" smtClean="0">
              <a:ln>
                <a:noFill/>
              </a:ln>
              <a:solidFill>
                <a:schemeClr val="tx1"/>
              </a:solidFill>
              <a:effectLst/>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92100" algn="l"/>
              </a:tabLst>
            </a:pPr>
            <a:r>
              <a:rPr kumimoji="0" lang="mn-MN" altLang="mn-MN" sz="1200" b="0" i="0" u="none" strike="noStrike" cap="none" normalizeH="0" baseline="0" dirty="0" smtClean="0">
                <a:ln>
                  <a:noFill/>
                </a:ln>
                <a:solidFill>
                  <a:schemeClr val="tx1"/>
                </a:solidFill>
                <a:effectLst/>
                <a:ea typeface="Verdana" panose="020B0604030504040204" pitchFamily="34" charset="0"/>
                <a:cs typeface="Arial" panose="020B0604020202020204" pitchFamily="34" charset="0"/>
              </a:rPr>
              <a:t>Хан-Уул дүүргийн 08 дугаар хороо, Жаргалантын үерийн хамгаалалтын барилга угсралтын ажлын явц зогссон асуудлыг иргэн, аж ахуйн нэгжтэй зөвшилцөн ажлын явц үргэлжилж байна. </a:t>
            </a:r>
            <a:endParaRPr kumimoji="0" lang="mn-MN" altLang="mn-MN" sz="1200" b="0" i="0" u="none" strike="noStrike" cap="none" normalizeH="0" baseline="0" dirty="0" smtClean="0">
              <a:ln>
                <a:noFill/>
              </a:ln>
              <a:solidFill>
                <a:schemeClr val="tx1"/>
              </a:solidFill>
              <a:effectLst/>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92100" algn="l"/>
              </a:tabLst>
            </a:pPr>
            <a:r>
              <a:rPr kumimoji="0" lang="mn-MN" altLang="mn-MN" sz="1200" b="0" i="0" u="none" strike="noStrike" cap="none" normalizeH="0" baseline="0" dirty="0" smtClean="0">
                <a:ln>
                  <a:noFill/>
                </a:ln>
                <a:solidFill>
                  <a:schemeClr val="tx1"/>
                </a:solidFill>
                <a:effectLst/>
                <a:ea typeface="Verdana" panose="020B0604030504040204" pitchFamily="34" charset="0"/>
                <a:cs typeface="Arial" panose="020B0604020202020204" pitchFamily="34" charset="0"/>
              </a:rPr>
              <a:t>Нийслэлийн Засаг даргын 2025 оны А/237 дугаар захирамж, Улаанбаатар хотын ерөнхий менежерийн А/31 дүгээр “Хууль, тогтоомж, стандартын хэрэгжилт, орчны аюулгүй байдлыг хангуулах” тушаалын дагуу нийслэлийн 9 дүүргийн хэмжээнд 591 зөрчлийг орон зайн мэдээллийн санд /Qfield/ бүртгэж, иргэдийг эрүүл, аюулгүй, орчинд амьдрах нөхцөлийг бүрдүүлэхэд чиглэсэн хотын стандартыг мөрдлөг болгон ажиллах 110  зөвлөмжийг иргэн, хуулийн этгээдэд өгч ажиллав. </a:t>
            </a:r>
            <a:endParaRPr kumimoji="0" lang="mn-MN" altLang="mn-MN" sz="12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92100" algn="l"/>
              </a:tabLst>
            </a:pPr>
            <a:r>
              <a:rPr kumimoji="0" lang="mn-MN" altLang="mn-MN" sz="12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Хотын стандартын хэрэгжилтийг хангуулах хүрээнд  батлагдсан 16 бүлэг 68 хотын стандарт болон хүчин төгөлдөр мөрдөгдөж буй 16 хотын стандартын зөвлөмжийн хуудсыг Нийслэлийн 9 дүүргийн Засаг даргын Тамгын газарт 2025 оны 01/301 дугаар албан бичгээр хүргүүлэв.</a:t>
            </a:r>
            <a:r>
              <a:rPr kumimoji="0" lang="mn-MN" altLang="mn-MN" sz="1200" b="0" i="0" u="none" strike="noStrike" cap="none" normalizeH="0" baseline="0" dirty="0" smtClean="0">
                <a:ln>
                  <a:noFill/>
                </a:ln>
                <a:solidFill>
                  <a:schemeClr val="tx1"/>
                </a:solidFill>
                <a:effectLst/>
              </a:rPr>
              <a:t> </a:t>
            </a:r>
          </a:p>
        </p:txBody>
      </p:sp>
      <p:pic>
        <p:nvPicPr>
          <p:cNvPr id="19" name="Picture 18"/>
          <p:cNvPicPr/>
          <p:nvPr/>
        </p:nvPicPr>
        <p:blipFill rotWithShape="1">
          <a:blip r:embed="rId5">
            <a:extLst>
              <a:ext uri="{28A0092B-C50C-407E-A947-70E740481C1C}">
                <a14:useLocalDpi xmlns:a14="http://schemas.microsoft.com/office/drawing/2010/main" val="0"/>
              </a:ext>
            </a:extLst>
          </a:blip>
          <a:srcRect t="2828" r="733" b="3114"/>
          <a:stretch/>
        </p:blipFill>
        <p:spPr bwMode="auto">
          <a:xfrm>
            <a:off x="6362299" y="2494006"/>
            <a:ext cx="5583263" cy="2971649"/>
          </a:xfrm>
          <a:prstGeom prst="rect">
            <a:avLst/>
          </a:prstGeom>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2913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1470653362"/>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17</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6" name="Rectangle 5"/>
          <p:cNvSpPr/>
          <p:nvPr/>
        </p:nvSpPr>
        <p:spPr>
          <a:xfrm>
            <a:off x="1451810" y="814431"/>
            <a:ext cx="9288379" cy="340093"/>
          </a:xfrm>
          <a:prstGeom prst="rect">
            <a:avLst/>
          </a:prstGeom>
        </p:spPr>
        <p:txBody>
          <a:bodyPr wrap="square">
            <a:spAutoFit/>
          </a:bodyPr>
          <a:lstStyle/>
          <a:p>
            <a:pPr algn="ctr">
              <a:lnSpc>
                <a:spcPct val="115000"/>
              </a:lnSpc>
              <a:spcAft>
                <a:spcPts val="0"/>
              </a:spcAft>
            </a:pP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БАРИЛГА, ХОТ БАЙГУУЛАЛТЫН ҮЙЛ АЖИЛЛАГААГ ХАНГАХАД ЧИГЛЭСЭН АРГА ХЭМЖЭЭНИЙ ХҮРЭЭНД:</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
        <p:nvSpPr>
          <p:cNvPr id="7" name="Rectangle 6"/>
          <p:cNvSpPr/>
          <p:nvPr/>
        </p:nvSpPr>
        <p:spPr>
          <a:xfrm>
            <a:off x="386843" y="1392692"/>
            <a:ext cx="11425187" cy="921791"/>
          </a:xfrm>
          <a:prstGeom prst="rect">
            <a:avLst/>
          </a:prstGeom>
        </p:spPr>
        <p:txBody>
          <a:bodyPr wrap="square">
            <a:spAutoFit/>
          </a:bodyPr>
          <a:lstStyle/>
          <a:p>
            <a:pPr indent="450215" algn="just">
              <a:lnSpc>
                <a:spcPct val="115000"/>
              </a:lnSpc>
              <a:spcAft>
                <a:spcPts val="0"/>
              </a:spcAft>
            </a:pPr>
            <a:r>
              <a:rPr lang="mn-MN" sz="1400" i="1" dirty="0">
                <a:solidFill>
                  <a:schemeClr val="accent1"/>
                </a:solidFill>
                <a:latin typeface="Arial" panose="020B0604020202020204" pitchFamily="34" charset="0"/>
                <a:ea typeface="Calibri" panose="020F0502020204030204" pitchFamily="34" charset="0"/>
                <a:cs typeface="Arial" panose="020B0604020202020204" pitchFamily="34" charset="0"/>
              </a:rPr>
              <a:t>Мэргэжлийн зөвлөлийн хурал:</a:t>
            </a:r>
            <a:endParaRPr lang="mn-MN" sz="1400"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indent="450215" algn="just">
              <a:lnSpc>
                <a:spcPct val="115000"/>
              </a:lnSpc>
              <a:spcAft>
                <a:spcPts val="0"/>
              </a:spcAft>
            </a:pPr>
            <a:r>
              <a:rPr lang="mn-MN" sz="1200" i="1"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mn-MN" sz="1200" dirty="0">
              <a:latin typeface="Arial" panose="020B0604020202020204" pitchFamily="34" charset="0"/>
              <a:ea typeface="Calibri" panose="020F0502020204030204" pitchFamily="34" charset="0"/>
              <a:cs typeface="Arial" panose="020B0604020202020204" pitchFamily="34" charset="0"/>
            </a:endParaRPr>
          </a:p>
          <a:p>
            <a:pPr indent="450215" algn="just">
              <a:spcAft>
                <a:spcPts val="0"/>
              </a:spcAft>
            </a:pPr>
            <a:r>
              <a:rPr lang="mn-MN" sz="1200" dirty="0">
                <a:latin typeface="Arial" panose="020B0604020202020204" pitchFamily="34" charset="0"/>
                <a:ea typeface="Calibri" panose="020F0502020204030204" pitchFamily="34" charset="0"/>
                <a:cs typeface="Arial" panose="020B0604020202020204" pitchFamily="34" charset="0"/>
              </a:rPr>
              <a:t>Нийслэлийн нутаг дэвсгэрт Хот төлөвлөлтийн асуудал хэлэлцэх Мэргэжлийн зөвлөлийн хурлыг 29 удаа нээлттэй зохион байгуулж, 505 асуудал хэлэлцсэнээс 379 асуудал дэмжигдсэн. Хурлаас гарсан санал, тэмдэглэлийг баталгаажуулан </a:t>
            </a:r>
            <a:r>
              <a:rPr lang="mn-MN" sz="12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www.uds.ub.gov.mn</a:t>
            </a:r>
            <a:r>
              <a:rPr lang="mn-MN" sz="1200" dirty="0">
                <a:latin typeface="Arial" panose="020B0604020202020204" pitchFamily="34" charset="0"/>
                <a:ea typeface="Calibri" panose="020F0502020204030204" pitchFamily="34" charset="0"/>
                <a:cs typeface="Arial" panose="020B0604020202020204" pitchFamily="34" charset="0"/>
              </a:rPr>
              <a:t> цахим хуудсанд байршуулав.</a:t>
            </a:r>
          </a:p>
        </p:txBody>
      </p:sp>
      <p:graphicFrame>
        <p:nvGraphicFramePr>
          <p:cNvPr id="2" name="Table 1"/>
          <p:cNvGraphicFramePr>
            <a:graphicFrameLocks noGrp="1"/>
          </p:cNvGraphicFramePr>
          <p:nvPr>
            <p:extLst>
              <p:ext uri="{D42A27DB-BD31-4B8C-83A1-F6EECF244321}">
                <p14:modId xmlns:p14="http://schemas.microsoft.com/office/powerpoint/2010/main" val="174248980"/>
              </p:ext>
            </p:extLst>
          </p:nvPr>
        </p:nvGraphicFramePr>
        <p:xfrm>
          <a:off x="2664592" y="2630255"/>
          <a:ext cx="6862815" cy="4120359"/>
        </p:xfrm>
        <a:graphic>
          <a:graphicData uri="http://schemas.openxmlformats.org/drawingml/2006/table">
            <a:tbl>
              <a:tblPr firstRow="1" bandRow="1">
                <a:tableStyleId>{5C22544A-7EE6-4342-B048-85BDC9FD1C3A}</a:tableStyleId>
              </a:tblPr>
              <a:tblGrid>
                <a:gridCol w="6862815">
                  <a:extLst>
                    <a:ext uri="{9D8B030D-6E8A-4147-A177-3AD203B41FA5}">
                      <a16:colId xmlns:a16="http://schemas.microsoft.com/office/drawing/2014/main" val="3072703608"/>
                    </a:ext>
                  </a:extLst>
                </a:gridCol>
              </a:tblGrid>
              <a:tr h="367613">
                <a:tc>
                  <a:txBody>
                    <a:bodyPr/>
                    <a:lstStyle/>
                    <a:p>
                      <a:pPr algn="ctr">
                        <a:lnSpc>
                          <a:spcPct val="150000"/>
                        </a:lnSpc>
                      </a:pPr>
                      <a:r>
                        <a:rPr lang="mn-MN" sz="1200" b="1" dirty="0" smtClean="0">
                          <a:solidFill>
                            <a:schemeClr val="bg1"/>
                          </a:solidFill>
                          <a:latin typeface="Arial" panose="020B0604020202020204" pitchFamily="34" charset="0"/>
                          <a:cs typeface="Arial" panose="020B0604020202020204" pitchFamily="34" charset="0"/>
                        </a:rPr>
                        <a:t>АРХИТЕКТУР ТӨЛӨВЛӨЛТИЙН ДААЛГАВАР – 667</a:t>
                      </a:r>
                    </a:p>
                  </a:txBody>
                  <a:tcPr anchor="ctr"/>
                </a:tc>
                <a:extLst>
                  <a:ext uri="{0D108BD9-81ED-4DB2-BD59-A6C34878D82A}">
                    <a16:rowId xmlns:a16="http://schemas.microsoft.com/office/drawing/2014/main" val="1094407280"/>
                  </a:ext>
                </a:extLst>
              </a:tr>
              <a:tr h="1169023">
                <a:tc>
                  <a:txBody>
                    <a:bodyPr/>
                    <a:lstStyle/>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Барилга, байгууламжийн төлөвлөлтийн даалгавар – 542</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Тохижилтын ажлын төлөвлөлтийн даалгавар – 44</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Авто зам, замын байгууламжийн төлөвлөлтийн даалгавар – 74</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Ус зайлуулах шугам сүлжээний ажлын зураг төсөл боловсруулах даалгавар – 7 </a:t>
                      </a:r>
                    </a:p>
                  </a:txBody>
                  <a:tcPr anchor="ctr">
                    <a:noFill/>
                  </a:tcPr>
                </a:tc>
                <a:extLst>
                  <a:ext uri="{0D108BD9-81ED-4DB2-BD59-A6C34878D82A}">
                    <a16:rowId xmlns:a16="http://schemas.microsoft.com/office/drawing/2014/main" val="2376069363"/>
                  </a:ext>
                </a:extLst>
              </a:tr>
              <a:tr h="367613">
                <a:tc>
                  <a:txBody>
                    <a:bodyPr/>
                    <a:lstStyle/>
                    <a:p>
                      <a:pPr algn="ctr">
                        <a:lnSpc>
                          <a:spcPct val="150000"/>
                        </a:lnSpc>
                      </a:pPr>
                      <a:r>
                        <a:rPr lang="mn-MN" sz="1200" b="1" dirty="0" smtClean="0">
                          <a:solidFill>
                            <a:schemeClr val="bg1"/>
                          </a:solidFill>
                          <a:latin typeface="Arial" panose="020B0604020202020204" pitchFamily="34" charset="0"/>
                          <a:cs typeface="Arial" panose="020B0604020202020204" pitchFamily="34" charset="0"/>
                        </a:rPr>
                        <a:t>ЗАГВАР ЗУРАГ – 310</a:t>
                      </a:r>
                    </a:p>
                  </a:txBody>
                  <a:tcPr anchor="ctr">
                    <a:solidFill>
                      <a:srgbClr val="43BB8D"/>
                    </a:solidFill>
                  </a:tcPr>
                </a:tc>
                <a:extLst>
                  <a:ext uri="{0D108BD9-81ED-4DB2-BD59-A6C34878D82A}">
                    <a16:rowId xmlns:a16="http://schemas.microsoft.com/office/drawing/2014/main" val="751260649"/>
                  </a:ext>
                </a:extLst>
              </a:tr>
              <a:tr h="899248">
                <a:tc>
                  <a:txBody>
                    <a:bodyPr/>
                    <a:lstStyle/>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Барилга, байгууламжийн загвар зураг – 276</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Тохижилтын ажлын загвар зураг – 24</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Авто зам замын байгууламжийн загвар зураг – 10</a:t>
                      </a:r>
                    </a:p>
                  </a:txBody>
                  <a:tcPr anchor="ctr">
                    <a:noFill/>
                  </a:tcPr>
                </a:tc>
                <a:extLst>
                  <a:ext uri="{0D108BD9-81ED-4DB2-BD59-A6C34878D82A}">
                    <a16:rowId xmlns:a16="http://schemas.microsoft.com/office/drawing/2014/main" val="1407968057"/>
                  </a:ext>
                </a:extLst>
              </a:tr>
              <a:tr h="367613">
                <a:tc>
                  <a:txBody>
                    <a:bodyPr/>
                    <a:lstStyle/>
                    <a:p>
                      <a:pPr algn="ctr">
                        <a:lnSpc>
                          <a:spcPct val="150000"/>
                        </a:lnSpc>
                      </a:pPr>
                      <a:r>
                        <a:rPr lang="mn-MN" sz="1200" b="1" dirty="0" smtClean="0">
                          <a:solidFill>
                            <a:schemeClr val="bg1"/>
                          </a:solidFill>
                          <a:latin typeface="Arial" panose="020B0604020202020204" pitchFamily="34" charset="0"/>
                          <a:cs typeface="Arial" panose="020B0604020202020204" pitchFamily="34" charset="0"/>
                        </a:rPr>
                        <a:t>ГЭР ХОРООЛЛЫН ГАЗРЫГ ДАХИН ТӨЛӨВЛӨН БАРИЛГАЖУУЛАХ ТӨСӨЛ</a:t>
                      </a:r>
                      <a:r>
                        <a:rPr lang="mn-MN" sz="1200" b="1" baseline="0" dirty="0" smtClean="0">
                          <a:solidFill>
                            <a:schemeClr val="bg1"/>
                          </a:solidFill>
                          <a:latin typeface="Arial" panose="020B0604020202020204" pitchFamily="34" charset="0"/>
                          <a:cs typeface="Arial" panose="020B0604020202020204" pitchFamily="34" charset="0"/>
                        </a:rPr>
                        <a:t> – 13</a:t>
                      </a:r>
                      <a:endParaRPr lang="mn-MN" sz="1200" b="1" dirty="0" smtClean="0">
                        <a:solidFill>
                          <a:schemeClr val="bg1"/>
                        </a:solidFill>
                        <a:latin typeface="Arial" panose="020B0604020202020204" pitchFamily="34" charset="0"/>
                        <a:cs typeface="Arial" panose="020B0604020202020204" pitchFamily="34" charset="0"/>
                      </a:endParaRPr>
                    </a:p>
                  </a:txBody>
                  <a:tcPr anchor="ctr">
                    <a:solidFill>
                      <a:schemeClr val="accent6"/>
                    </a:solidFill>
                  </a:tcPr>
                </a:tc>
                <a:extLst>
                  <a:ext uri="{0D108BD9-81ED-4DB2-BD59-A6C34878D82A}">
                    <a16:rowId xmlns:a16="http://schemas.microsoft.com/office/drawing/2014/main" val="766490714"/>
                  </a:ext>
                </a:extLst>
              </a:tr>
              <a:tr h="899248">
                <a:tc>
                  <a:txBody>
                    <a:bodyPr/>
                    <a:lstStyle/>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Архитектур төлөвлөлтийн даалгавар 7, </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Загвар зураг 4, </a:t>
                      </a:r>
                    </a:p>
                    <a:p>
                      <a:pPr marL="568325" indent="-285750">
                        <a:lnSpc>
                          <a:spcPct val="150000"/>
                        </a:lnSpc>
                        <a:buFont typeface="Wingdings" panose="05000000000000000000" pitchFamily="2" charset="2"/>
                        <a:buChar char="ü"/>
                      </a:pPr>
                      <a:r>
                        <a:rPr lang="mn-MN" sz="1200" dirty="0" smtClean="0">
                          <a:latin typeface="Arial" panose="020B0604020202020204" pitchFamily="34" charset="0"/>
                          <a:cs typeface="Arial" panose="020B0604020202020204" pitchFamily="34" charset="0"/>
                        </a:rPr>
                        <a:t>Барилгажилтын төсөл 2 тус тус баталсан.</a:t>
                      </a:r>
                    </a:p>
                  </a:txBody>
                  <a:tcPr anchor="ctr">
                    <a:noFill/>
                  </a:tcPr>
                </a:tc>
                <a:extLst>
                  <a:ext uri="{0D108BD9-81ED-4DB2-BD59-A6C34878D82A}">
                    <a16:rowId xmlns:a16="http://schemas.microsoft.com/office/drawing/2014/main" val="1732799227"/>
                  </a:ext>
                </a:extLst>
              </a:tr>
            </a:tbl>
          </a:graphicData>
        </a:graphic>
      </p:graphicFrame>
    </p:spTree>
    <p:extLst>
      <p:ext uri="{BB962C8B-B14F-4D97-AF65-F5344CB8AC3E}">
        <p14:creationId xmlns:p14="http://schemas.microsoft.com/office/powerpoint/2010/main" val="22419472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1208638049"/>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18</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6" name="Rectangle 5"/>
          <p:cNvSpPr/>
          <p:nvPr/>
        </p:nvSpPr>
        <p:spPr>
          <a:xfrm>
            <a:off x="1451810" y="814431"/>
            <a:ext cx="9288379" cy="571888"/>
          </a:xfrm>
          <a:prstGeom prst="rect">
            <a:avLst/>
          </a:prstGeom>
        </p:spPr>
        <p:txBody>
          <a:bodyPr wrap="square">
            <a:spAutoFit/>
          </a:bodyPr>
          <a:lstStyle/>
          <a:p>
            <a:pPr algn="ctr">
              <a:lnSpc>
                <a:spcPct val="115000"/>
              </a:lnSpc>
              <a:spcAft>
                <a:spcPts val="0"/>
              </a:spcAft>
            </a:pP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ХОТ БАЙГУУЛАЛТЫН КАДАСТРЫГ ЭРХЛЭХ, МЭДЭЭЛЛИЙН АЮУЛГҮЙ БАЙДЛЫГ ХАНГАХАД ЧИГЛЭСЭН АРГА ХЭМЖЭЭНИЙ ХҮРЭЭНД:</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
        <p:nvSpPr>
          <p:cNvPr id="13" name="Rectangle 12"/>
          <p:cNvSpPr/>
          <p:nvPr/>
        </p:nvSpPr>
        <p:spPr>
          <a:xfrm>
            <a:off x="349718" y="2461128"/>
            <a:ext cx="5579444" cy="1384995"/>
          </a:xfrm>
          <a:prstGeom prst="rect">
            <a:avLst/>
          </a:prstGeom>
        </p:spPr>
        <p:txBody>
          <a:bodyPr wrap="square">
            <a:spAutoFit/>
          </a:bodyPr>
          <a:lstStyle/>
          <a:p>
            <a:pPr algn="just"/>
            <a:r>
              <a:rPr lang="mn-MN" sz="1200" dirty="0" smtClean="0">
                <a:latin typeface="Arial" panose="020B0604020202020204" pitchFamily="34" charset="0"/>
                <a:cs typeface="Arial" panose="020B0604020202020204" pitchFamily="34" charset="0"/>
              </a:rPr>
              <a:t>	Нийслэлийн </a:t>
            </a:r>
            <a:r>
              <a:rPr lang="mn-MN" sz="1200" dirty="0">
                <a:latin typeface="Arial" panose="020B0604020202020204" pitchFamily="34" charset="0"/>
                <a:cs typeface="Arial" panose="020B0604020202020204" pitchFamily="34" charset="0"/>
              </a:rPr>
              <a:t>иргэдийн </a:t>
            </a:r>
            <a:r>
              <a:rPr lang="mn-MN" sz="1200" dirty="0" smtClean="0">
                <a:latin typeface="Arial" panose="020B0604020202020204" pitchFamily="34" charset="0"/>
                <a:cs typeface="Arial" panose="020B0604020202020204" pitchFamily="34" charset="0"/>
              </a:rPr>
              <a:t>Төлөөлөгчдийн Хурлын </a:t>
            </a:r>
            <a:r>
              <a:rPr lang="mn-MN" sz="1200" dirty="0">
                <a:latin typeface="Arial" panose="020B0604020202020204" pitchFamily="34" charset="0"/>
                <a:cs typeface="Arial" panose="020B0604020202020204" pitchFamily="34" charset="0"/>
              </a:rPr>
              <a:t>2025 оны 25/17 дугаартай тогтоолоор “Чингэлтэй дүүргийн 1 дүгээр хороо, Цэцэг төвийн уулзвараас  Нийслэлийн Ерөнхий боловсролын 1 дүгээр дунд сургуулийн зүүн талын уулзвар хүртэлх 160 метр зам, гудамжийг Монгол Улсын анхны Ерөнхийлөгч Пунсалмаагийн Очирбат”-ын нэрээр нэршүүлэхээр </a:t>
            </a:r>
            <a:r>
              <a:rPr lang="mn-MN" sz="1200" dirty="0" smtClean="0">
                <a:latin typeface="Arial" panose="020B0604020202020204" pitchFamily="34" charset="0"/>
                <a:cs typeface="Arial" panose="020B0604020202020204" pitchFamily="34" charset="0"/>
              </a:rPr>
              <a:t>батлагдсан.</a:t>
            </a:r>
          </a:p>
          <a:p>
            <a:pPr algn="just"/>
            <a:r>
              <a:rPr lang="mn-MN" sz="1200" dirty="0" smtClean="0">
                <a:latin typeface="Arial" panose="020B0604020202020204" pitchFamily="34" charset="0"/>
                <a:cs typeface="Arial" panose="020B0604020202020204" pitchFamily="34" charset="0"/>
              </a:rPr>
              <a:t>	</a:t>
            </a:r>
            <a:endParaRPr lang="mn-MN" sz="1200" dirty="0">
              <a:latin typeface="Arial" panose="020B0604020202020204" pitchFamily="34" charset="0"/>
              <a:cs typeface="Arial" panose="020B0604020202020204" pitchFamily="34" charset="0"/>
            </a:endParaRPr>
          </a:p>
        </p:txBody>
      </p:sp>
      <p:sp>
        <p:nvSpPr>
          <p:cNvPr id="22" name="Rectangle 21"/>
          <p:cNvSpPr/>
          <p:nvPr/>
        </p:nvSpPr>
        <p:spPr>
          <a:xfrm>
            <a:off x="1730908" y="1853385"/>
            <a:ext cx="2858770"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mn-MN" sz="1400" i="1" dirty="0" smtClean="0">
                <a:solidFill>
                  <a:schemeClr val="accent1"/>
                </a:solidFill>
                <a:effectLst/>
                <a:latin typeface="Arial" panose="020B0604020202020204" pitchFamily="34" charset="0"/>
                <a:ea typeface="Calibri" panose="020F0502020204030204" pitchFamily="34" charset="0"/>
                <a:cs typeface="Mongolian Baiti" panose="03000500000000000000" pitchFamily="66" charset="0"/>
              </a:rPr>
              <a:t>Шинээр </a:t>
            </a:r>
            <a:r>
              <a:rPr lang="mn-MN" sz="1400" i="1" dirty="0">
                <a:solidFill>
                  <a:schemeClr val="accent1"/>
                </a:solidFill>
                <a:effectLst/>
                <a:latin typeface="Arial" panose="020B0604020202020204" pitchFamily="34" charset="0"/>
                <a:ea typeface="Calibri" panose="020F0502020204030204" pitchFamily="34" charset="0"/>
                <a:cs typeface="Mongolian Baiti" panose="03000500000000000000" pitchFamily="66" charset="0"/>
              </a:rPr>
              <a:t>нэршүүлсэн </a:t>
            </a:r>
            <a:r>
              <a:rPr lang="mn-MN" sz="1400" i="1" dirty="0" smtClean="0">
                <a:solidFill>
                  <a:schemeClr val="accent1"/>
                </a:solidFill>
                <a:effectLst/>
                <a:latin typeface="Arial" panose="020B0604020202020204" pitchFamily="34" charset="0"/>
                <a:ea typeface="Calibri" panose="020F0502020204030204" pitchFamily="34" charset="0"/>
                <a:cs typeface="Mongolian Baiti" panose="03000500000000000000" pitchFamily="66" charset="0"/>
              </a:rPr>
              <a:t>гудамж</a:t>
            </a:r>
            <a:endParaRPr lang="mn-MN" sz="1400" dirty="0">
              <a:solidFill>
                <a:schemeClr val="accent1"/>
              </a:solidFill>
              <a:effectLst/>
              <a:ea typeface="Calibri" panose="020F0502020204030204" pitchFamily="34" charset="0"/>
              <a:cs typeface="Mongolian Baiti" panose="03000500000000000000" pitchFamily="66" charset="0"/>
            </a:endParaRPr>
          </a:p>
        </p:txBody>
      </p:sp>
      <p:pic>
        <p:nvPicPr>
          <p:cNvPr id="23" name="Picture 22"/>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22635" t="23612" r="38090" b="21536"/>
          <a:stretch/>
        </p:blipFill>
        <p:spPr bwMode="auto">
          <a:xfrm>
            <a:off x="3325560" y="3774295"/>
            <a:ext cx="2528235" cy="2583809"/>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pic>
        <p:nvPicPr>
          <p:cNvPr id="3079" name="Picture 7" descr="Address - Free commerce and shopping icon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491537" y="2055759"/>
            <a:ext cx="1337911" cy="13379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6756937" y="1737748"/>
            <a:ext cx="3983254"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mn-MN" sz="1400" i="1" dirty="0">
                <a:solidFill>
                  <a:schemeClr val="accent1"/>
                </a:solidFill>
                <a:latin typeface="Arial" panose="020B0604020202020204" pitchFamily="34" charset="0"/>
                <a:ea typeface="Calibri" panose="020F0502020204030204" pitchFamily="34" charset="0"/>
                <a:cs typeface="Mongolian Baiti" panose="03000500000000000000" pitchFamily="66" charset="0"/>
              </a:rPr>
              <a:t>Барилга байгууламжийн хаяг дугаар</a:t>
            </a:r>
            <a:endParaRPr lang="mn-MN" sz="1400" dirty="0">
              <a:solidFill>
                <a:schemeClr val="accent1"/>
              </a:solidFill>
              <a:effectLst/>
              <a:ea typeface="Calibri" panose="020F0502020204030204" pitchFamily="34" charset="0"/>
              <a:cs typeface="Mongolian Baiti" panose="03000500000000000000" pitchFamily="66" charset="0"/>
            </a:endParaRPr>
          </a:p>
        </p:txBody>
      </p:sp>
      <p:sp>
        <p:nvSpPr>
          <p:cNvPr id="14" name="Rectangle 13"/>
          <p:cNvSpPr/>
          <p:nvPr/>
        </p:nvSpPr>
        <p:spPr>
          <a:xfrm>
            <a:off x="6342243" y="2094602"/>
            <a:ext cx="4149294" cy="1384995"/>
          </a:xfrm>
          <a:prstGeom prst="rect">
            <a:avLst/>
          </a:prstGeom>
        </p:spPr>
        <p:txBody>
          <a:bodyPr wrap="square">
            <a:spAutoFit/>
          </a:bodyPr>
          <a:lstStyle/>
          <a:p>
            <a:pPr indent="450215" algn="just">
              <a:spcAft>
                <a:spcPts val="0"/>
              </a:spcAft>
            </a:pPr>
            <a:r>
              <a:rPr lang="mn-MN" sz="1200" dirty="0">
                <a:latin typeface="Arial" panose="020B0604020202020204" pitchFamily="34" charset="0"/>
                <a:ea typeface="Calibri" panose="020F0502020204030204" pitchFamily="34" charset="0"/>
                <a:cs typeface="Mongolian Baiti" panose="03000500000000000000" pitchFamily="66" charset="0"/>
              </a:rPr>
              <a:t>Иргэн, хуулийн этгээдээс ирсэн 710 хүсэлтийг судлан, зөрчилгүй 848 барилгад шинээр, 124 барилгад дахин тодорхойлолт олгов. </a:t>
            </a:r>
            <a:r>
              <a:rPr lang="mn-MN" sz="1200" i="1" dirty="0">
                <a:latin typeface="Arial" panose="020B0604020202020204" pitchFamily="34" charset="0"/>
                <a:ea typeface="Calibri" panose="020F0502020204030204" pitchFamily="34" charset="0"/>
                <a:cs typeface="Mongolian Baiti" panose="03000500000000000000" pitchFamily="66" charset="0"/>
              </a:rPr>
              <a:t>/нийт 23,366,400 төгрөг/ </a:t>
            </a:r>
            <a:r>
              <a:rPr lang="mn-MN" sz="1200" u="sng" dirty="0">
                <a:solidFill>
                  <a:srgbClr val="0000FF"/>
                </a:solidFill>
                <a:latin typeface="Arial" panose="020B0604020202020204" pitchFamily="34" charset="0"/>
                <a:ea typeface="Calibri" panose="020F0502020204030204" pitchFamily="34" charset="0"/>
                <a:cs typeface="Mongolian Baiti" panose="03000500000000000000" pitchFamily="66" charset="0"/>
                <a:hlinkClick r:id="rId8"/>
              </a:rPr>
              <a:t>www.ebarilga.ub.gov.mn</a:t>
            </a:r>
            <a:r>
              <a:rPr lang="mn-MN" sz="1200" dirty="0">
                <a:latin typeface="Arial" panose="020B0604020202020204" pitchFamily="34" charset="0"/>
                <a:ea typeface="Calibri" panose="020F0502020204030204" pitchFamily="34" charset="0"/>
                <a:cs typeface="Mongolian Baiti" panose="03000500000000000000" pitchFamily="66" charset="0"/>
              </a:rPr>
              <a:t> цахим системийн баригдсан барилга давхаргад шинээр 848 барилгад хаяг дугаар олгон, мэдээллийн санд бүртгэж, 124 барилгын мэдээллийг шинэчлэв.</a:t>
            </a:r>
            <a:endParaRPr lang="mn-MN" sz="1200" dirty="0">
              <a:latin typeface="Calibri" panose="020F0502020204030204" pitchFamily="34" charset="0"/>
              <a:ea typeface="Calibri" panose="020F0502020204030204" pitchFamily="34" charset="0"/>
              <a:cs typeface="Mongolian Baiti" panose="03000500000000000000" pitchFamily="66" charset="0"/>
            </a:endParaRPr>
          </a:p>
        </p:txBody>
      </p:sp>
      <p:sp>
        <p:nvSpPr>
          <p:cNvPr id="27" name="Rectangle 26"/>
          <p:cNvSpPr/>
          <p:nvPr/>
        </p:nvSpPr>
        <p:spPr>
          <a:xfrm>
            <a:off x="6756937" y="3581941"/>
            <a:ext cx="4373862"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mn-MN" sz="1400" i="1" dirty="0">
                <a:solidFill>
                  <a:schemeClr val="accent1"/>
                </a:solidFill>
                <a:latin typeface="Arial" panose="020B0604020202020204" pitchFamily="34" charset="0"/>
                <a:ea typeface="Calibri" panose="020F0502020204030204" pitchFamily="34" charset="0"/>
                <a:cs typeface="Mongolian Baiti" panose="03000500000000000000" pitchFamily="66" charset="0"/>
              </a:rPr>
              <a:t>Барилга байгууламжийн тэг тэнхлэгийн акт</a:t>
            </a:r>
            <a:endParaRPr lang="mn-MN" sz="1400" dirty="0">
              <a:solidFill>
                <a:schemeClr val="accent1"/>
              </a:solidFill>
              <a:effectLst/>
              <a:ea typeface="Calibri" panose="020F0502020204030204" pitchFamily="34" charset="0"/>
              <a:cs typeface="Mongolian Baiti" panose="03000500000000000000" pitchFamily="66" charset="0"/>
            </a:endParaRPr>
          </a:p>
        </p:txBody>
      </p:sp>
      <p:sp>
        <p:nvSpPr>
          <p:cNvPr id="15" name="Rectangle 14"/>
          <p:cNvSpPr/>
          <p:nvPr/>
        </p:nvSpPr>
        <p:spPr>
          <a:xfrm>
            <a:off x="6342242" y="3938107"/>
            <a:ext cx="5487205" cy="830997"/>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Барилга</a:t>
            </a:r>
            <a:r>
              <a:rPr lang="mn-MN" sz="1200" dirty="0">
                <a:latin typeface="Arial" panose="020B0604020202020204" pitchFamily="34" charset="0"/>
                <a:ea typeface="Calibri" panose="020F0502020204030204" pitchFamily="34" charset="0"/>
              </a:rPr>
              <a:t>, байгууламжийн тэг тэнхлэгийг хот байгуулалтын мэдээллийн санд хүлээлгэн өгөх 173 иргэн, хуулийн этгээдийн 342 блок барилга байгууламжийн актыг хүлээн авч, нийслэлийн Хот байгуулалтын мэдээллийн санд бүртгэн, 173 акт үйлдэж өгөв.</a:t>
            </a:r>
            <a:endParaRPr lang="mn-MN" sz="1200" dirty="0"/>
          </a:p>
        </p:txBody>
      </p:sp>
      <p:sp>
        <p:nvSpPr>
          <p:cNvPr id="29" name="Rectangle 28"/>
          <p:cNvSpPr/>
          <p:nvPr/>
        </p:nvSpPr>
        <p:spPr>
          <a:xfrm>
            <a:off x="6756937" y="4858644"/>
            <a:ext cx="4373862"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mn-MN" sz="1400" i="1" dirty="0">
                <a:solidFill>
                  <a:schemeClr val="accent1"/>
                </a:solidFill>
                <a:latin typeface="Arial" panose="020B0604020202020204" pitchFamily="34" charset="0"/>
                <a:ea typeface="Calibri" panose="020F0502020204030204" pitchFamily="34" charset="0"/>
                <a:cs typeface="Mongolian Baiti" panose="03000500000000000000" pitchFamily="66" charset="0"/>
              </a:rPr>
              <a:t>Гүйцэтгэлийн байр зүйн зураг</a:t>
            </a:r>
            <a:endParaRPr lang="mn-MN" sz="1400" dirty="0">
              <a:solidFill>
                <a:schemeClr val="accent1"/>
              </a:solidFill>
              <a:effectLst/>
              <a:ea typeface="Calibri" panose="020F0502020204030204" pitchFamily="34" charset="0"/>
              <a:cs typeface="Mongolian Baiti" panose="03000500000000000000" pitchFamily="66" charset="0"/>
            </a:endParaRPr>
          </a:p>
        </p:txBody>
      </p:sp>
      <p:sp>
        <p:nvSpPr>
          <p:cNvPr id="16" name="Rectangle 15"/>
          <p:cNvSpPr/>
          <p:nvPr/>
        </p:nvSpPr>
        <p:spPr>
          <a:xfrm>
            <a:off x="6342242" y="5214884"/>
            <a:ext cx="4149295" cy="1200329"/>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Иргэн</a:t>
            </a:r>
            <a:r>
              <a:rPr lang="mn-MN" sz="1200" dirty="0">
                <a:latin typeface="Arial" panose="020B0604020202020204" pitchFamily="34" charset="0"/>
                <a:ea typeface="Calibri" panose="020F0502020204030204" pitchFamily="34" charset="0"/>
              </a:rPr>
              <a:t>, хуулийн этгээдээс ирүүлсэн барилга байгууламж, инженерийн шугам сүлжээний 892 байр зүйн зураг хүлээн авч хот байгуулалтын мэдээллийн сангийн суурь өгөгдлийг 44,7 га талбайгаар шинэчлэн баяжуулж, 749 акт үйлдсэн. Үүнээс байр зүйн зургийн стандартын дагуу хийгдээгүй, 88 зургийг буцаасан.</a:t>
            </a:r>
            <a:endParaRPr lang="mn-MN" sz="1200" dirty="0"/>
          </a:p>
        </p:txBody>
      </p:sp>
      <p:pic>
        <p:nvPicPr>
          <p:cNvPr id="3081" name="Picture 9" descr="What are Vertical Datums? Understanding Elevation References in Surveying —  Washington Surveyo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615863" y="5268846"/>
            <a:ext cx="1089258" cy="108925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46572" y="3846123"/>
            <a:ext cx="2903621" cy="2123658"/>
          </a:xfrm>
          <a:prstGeom prst="rect">
            <a:avLst/>
          </a:prstGeom>
        </p:spPr>
        <p:txBody>
          <a:bodyPr wrap="square">
            <a:spAutoFit/>
          </a:bodyPr>
          <a:lstStyle/>
          <a:p>
            <a:pPr algn="just"/>
            <a:r>
              <a:rPr lang="mn-MN" sz="1200" dirty="0" smtClean="0">
                <a:latin typeface="Arial" panose="020B0604020202020204" pitchFamily="34" charset="0"/>
                <a:cs typeface="Arial" panose="020B0604020202020204" pitchFamily="34" charset="0"/>
              </a:rPr>
              <a:t>	Хот </a:t>
            </a:r>
            <a:r>
              <a:rPr lang="mn-MN" sz="1200" dirty="0">
                <a:latin typeface="Arial" panose="020B0604020202020204" pitchFamily="34" charset="0"/>
                <a:cs typeface="Arial" panose="020B0604020202020204" pitchFamily="34" charset="0"/>
              </a:rPr>
              <a:t>байгуулалтын мэдээллийн сангийн гудамж, зам талбайн мэдээллийн санг П.Очирбатын гудамжны мэдээллээр шинэчлэв.</a:t>
            </a:r>
          </a:p>
          <a:p>
            <a:pPr algn="just"/>
            <a:r>
              <a:rPr lang="mn-MN" sz="1200" dirty="0">
                <a:latin typeface="Arial" panose="020B0604020202020204" pitchFamily="34" charset="0"/>
                <a:cs typeface="Arial" panose="020B0604020202020204" pitchFamily="34" charset="0"/>
              </a:rPr>
              <a:t>	Мөн байгууллагын </a:t>
            </a:r>
            <a:r>
              <a:rPr lang="en-US" sz="1200" dirty="0">
                <a:latin typeface="Arial" panose="020B0604020202020204" pitchFamily="34" charset="0"/>
                <a:cs typeface="Arial" panose="020B0604020202020204" pitchFamily="34" charset="0"/>
                <a:hlinkClick r:id="rId10"/>
              </a:rPr>
              <a:t>www.uds.ub.gov.mn</a:t>
            </a:r>
            <a:r>
              <a:rPr lang="mn-MN" sz="1200" dirty="0">
                <a:latin typeface="Arial" panose="020B0604020202020204" pitchFamily="34" charset="0"/>
                <a:cs typeface="Arial" panose="020B0604020202020204" pitchFamily="34" charset="0"/>
              </a:rPr>
              <a:t> веб хуудсанд 2025 оны 03 дугаар сарын 28-ны өдөр гудамж талбайн ерөнхий мэдээлэл, шинээр нэршүүлсэн гудамжны талаар цаг үеийн мэдээ, мэдээллийг байршуулав.</a:t>
            </a:r>
          </a:p>
        </p:txBody>
      </p:sp>
    </p:spTree>
    <p:extLst>
      <p:ext uri="{BB962C8B-B14F-4D97-AF65-F5344CB8AC3E}">
        <p14:creationId xmlns:p14="http://schemas.microsoft.com/office/powerpoint/2010/main" val="1938894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cxnSp>
        <p:nvCxnSpPr>
          <p:cNvPr id="9" name="Straight Connector 8">
            <a:extLst>
              <a:ext uri="{FF2B5EF4-FFF2-40B4-BE49-F238E27FC236}">
                <a16:creationId xmlns:a16="http://schemas.microsoft.com/office/drawing/2014/main" id="{FDA11388-2EF4-D37F-3E6B-8EB32BC33A64}"/>
              </a:ext>
            </a:extLst>
          </p:cNvPr>
          <p:cNvCxnSpPr>
            <a:cxnSpLocks/>
          </p:cNvCxnSpPr>
          <p:nvPr/>
        </p:nvCxnSpPr>
        <p:spPr>
          <a:xfrm flipH="1">
            <a:off x="5551161" y="1080628"/>
            <a:ext cx="15406" cy="579588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042CA87-1FBA-F859-F063-8CF19DA45075}"/>
              </a:ext>
            </a:extLst>
          </p:cNvPr>
          <p:cNvSpPr txBox="1"/>
          <p:nvPr/>
        </p:nvSpPr>
        <p:spPr>
          <a:xfrm>
            <a:off x="5930442" y="1598297"/>
            <a:ext cx="5612616" cy="458068"/>
          </a:xfrm>
          <a:prstGeom prst="rect">
            <a:avLst/>
          </a:prstGeom>
          <a:noFill/>
        </p:spPr>
        <p:txBody>
          <a:bodyPr wrap="square">
            <a:spAutoFit/>
          </a:bodyPr>
          <a:lstStyle/>
          <a:p>
            <a:pPr algn="ctr"/>
            <a:r>
              <a:rPr lang="mn-MN" sz="1200" b="1" dirty="0">
                <a:latin typeface="Arial" panose="020B0604020202020204" pitchFamily="34" charset="0"/>
                <a:cs typeface="Arial" panose="020B0604020202020204" pitchFamily="34" charset="0"/>
              </a:rPr>
              <a:t>ХОТ БАЙГУУЛАЛТ, ХОТЫН СТАНДАРТЫН ГАЗРЫН 2025 ОНЫ ГҮЙЦЭТГЭЛИЙН ТӨЛӨВЛӨГӨӨ</a:t>
            </a:r>
          </a:p>
        </p:txBody>
      </p:sp>
      <p:sp>
        <p:nvSpPr>
          <p:cNvPr id="12" name="TextBox 11">
            <a:extLst>
              <a:ext uri="{FF2B5EF4-FFF2-40B4-BE49-F238E27FC236}">
                <a16:creationId xmlns:a16="http://schemas.microsoft.com/office/drawing/2014/main" id="{77FCF4AD-66F2-F2D3-8245-57AE1E670073}"/>
              </a:ext>
            </a:extLst>
          </p:cNvPr>
          <p:cNvSpPr txBox="1"/>
          <p:nvPr/>
        </p:nvSpPr>
        <p:spPr>
          <a:xfrm>
            <a:off x="5724081" y="2298257"/>
            <a:ext cx="6231775" cy="830997"/>
          </a:xfrm>
          <a:prstGeom prst="rect">
            <a:avLst/>
          </a:prstGeom>
          <a:solidFill>
            <a:schemeClr val="bg1"/>
          </a:solidFill>
          <a:ln>
            <a:solidFill>
              <a:srgbClr val="0000FF"/>
            </a:solidFill>
          </a:ln>
        </p:spPr>
        <p:txBody>
          <a:bodyPr wrap="square">
            <a:spAutoFit/>
          </a:bodyPr>
          <a:lstStyle/>
          <a:p>
            <a:pPr algn="just"/>
            <a:r>
              <a:rPr lang="mn-MN" sz="1200" dirty="0">
                <a:solidFill>
                  <a:srgbClr val="0000FF"/>
                </a:solidFill>
                <a:latin typeface="Arial" panose="020B0604020202020204" pitchFamily="34" charset="0"/>
              </a:rPr>
              <a:t>Газрын 2025 оны гүйцэтгэлийн төлөвлөгөөнд </a:t>
            </a:r>
            <a:r>
              <a:rPr lang="mn-MN" sz="1200" b="1" dirty="0">
                <a:solidFill>
                  <a:schemeClr val="accent2"/>
                </a:solidFill>
                <a:latin typeface="Arial" panose="020B0604020202020204" pitchFamily="34" charset="0"/>
              </a:rPr>
              <a:t>нийт 4 бүлэг, 46 зорилт, 158 арга хэмжээг</a:t>
            </a:r>
            <a:r>
              <a:rPr lang="mn-MN" sz="1200" b="1" dirty="0">
                <a:solidFill>
                  <a:srgbClr val="0000FF"/>
                </a:solidFill>
                <a:latin typeface="Arial" panose="020B0604020202020204" pitchFamily="34" charset="0"/>
              </a:rPr>
              <a:t> </a:t>
            </a:r>
            <a:r>
              <a:rPr lang="mn-MN" sz="1200" dirty="0">
                <a:solidFill>
                  <a:srgbClr val="0000FF"/>
                </a:solidFill>
                <a:latin typeface="Arial" panose="020B0604020202020204" pitchFamily="34" charset="0"/>
              </a:rPr>
              <a:t>хийж хэрэгжүүлэхээр төлөвлөн, тус газрын удирдлага Төсвийн Ерөнхийлөн захирагч буюу Нийслэлийн Засаг дарга бөгөөд Улаанбаатар хотын Захирагчтай 2025 оны 01 дүгээр сарын 02-ны өдрийн 01/47 дугаартай “Хариуцлагын гэрээ” байгуулсан.</a:t>
            </a:r>
            <a:endParaRPr lang="en-US" sz="1200" dirty="0"/>
          </a:p>
        </p:txBody>
      </p:sp>
      <p:grpSp>
        <p:nvGrpSpPr>
          <p:cNvPr id="5" name="Group 4"/>
          <p:cNvGrpSpPr/>
          <p:nvPr/>
        </p:nvGrpSpPr>
        <p:grpSpPr>
          <a:xfrm>
            <a:off x="5842872" y="3594062"/>
            <a:ext cx="5958609" cy="2816267"/>
            <a:chOff x="5842996" y="2879851"/>
            <a:chExt cx="5958609" cy="2816267"/>
          </a:xfrm>
        </p:grpSpPr>
        <p:sp>
          <p:nvSpPr>
            <p:cNvPr id="356" name="Google Shape;356;p19"/>
            <p:cNvSpPr/>
            <p:nvPr/>
          </p:nvSpPr>
          <p:spPr>
            <a:xfrm>
              <a:off x="9491872" y="3870505"/>
              <a:ext cx="1658098" cy="801159"/>
            </a:xfrm>
            <a:custGeom>
              <a:avLst/>
              <a:gdLst/>
              <a:ahLst/>
              <a:cxnLst/>
              <a:rect l="l" t="t" r="r" b="b"/>
              <a:pathLst>
                <a:path w="53388" h="25796" extrusionOk="0">
                  <a:moveTo>
                    <a:pt x="50844" y="0"/>
                  </a:moveTo>
                  <a:cubicBezTo>
                    <a:pt x="48771" y="0"/>
                    <a:pt x="38252" y="543"/>
                    <a:pt x="26587" y="10770"/>
                  </a:cubicBezTo>
                  <a:cubicBezTo>
                    <a:pt x="23610" y="13390"/>
                    <a:pt x="14538" y="21331"/>
                    <a:pt x="2227" y="21331"/>
                  </a:cubicBezTo>
                  <a:cubicBezTo>
                    <a:pt x="988" y="21331"/>
                    <a:pt x="0" y="22331"/>
                    <a:pt x="0" y="23569"/>
                  </a:cubicBezTo>
                  <a:cubicBezTo>
                    <a:pt x="0" y="24796"/>
                    <a:pt x="988" y="25796"/>
                    <a:pt x="2227" y="25796"/>
                  </a:cubicBezTo>
                  <a:cubicBezTo>
                    <a:pt x="3786" y="25796"/>
                    <a:pt x="7418" y="25796"/>
                    <a:pt x="12252" y="24296"/>
                  </a:cubicBezTo>
                  <a:cubicBezTo>
                    <a:pt x="18098" y="22486"/>
                    <a:pt x="23908" y="19057"/>
                    <a:pt x="29528" y="14128"/>
                  </a:cubicBezTo>
                  <a:cubicBezTo>
                    <a:pt x="35445" y="8949"/>
                    <a:pt x="40970" y="6591"/>
                    <a:pt x="44565" y="5531"/>
                  </a:cubicBezTo>
                  <a:cubicBezTo>
                    <a:pt x="48005" y="4515"/>
                    <a:pt x="50381" y="4459"/>
                    <a:pt x="50900" y="4459"/>
                  </a:cubicBezTo>
                  <a:cubicBezTo>
                    <a:pt x="50965" y="4459"/>
                    <a:pt x="51001" y="4460"/>
                    <a:pt x="51007" y="4460"/>
                  </a:cubicBezTo>
                  <a:cubicBezTo>
                    <a:pt x="51043" y="4462"/>
                    <a:pt x="51079" y="4463"/>
                    <a:pt x="51115" y="4463"/>
                  </a:cubicBezTo>
                  <a:cubicBezTo>
                    <a:pt x="52294" y="4463"/>
                    <a:pt x="53270" y="3530"/>
                    <a:pt x="53328" y="2341"/>
                  </a:cubicBezTo>
                  <a:cubicBezTo>
                    <a:pt x="53388" y="1102"/>
                    <a:pt x="52435" y="55"/>
                    <a:pt x="51197" y="7"/>
                  </a:cubicBezTo>
                  <a:cubicBezTo>
                    <a:pt x="51156" y="5"/>
                    <a:pt x="51037" y="0"/>
                    <a:pt x="50844" y="0"/>
                  </a:cubicBezTo>
                  <a:close/>
                </a:path>
              </a:pathLst>
            </a:custGeom>
            <a:solidFill>
              <a:schemeClr val="accent3"/>
            </a:solidFill>
            <a:ln>
              <a:noFill/>
            </a:ln>
          </p:spPr>
          <p:txBody>
            <a:bodyPr spcFirstLastPara="1" wrap="square" lIns="91425" tIns="91425" rIns="91425" bIns="91425" anchor="ctr" anchorCtr="0">
              <a:noAutofit/>
            </a:bodyPr>
            <a:lstStyle/>
            <a:p>
              <a:endParaRPr dirty="0"/>
            </a:p>
          </p:txBody>
        </p:sp>
        <p:sp>
          <p:nvSpPr>
            <p:cNvPr id="357" name="Google Shape;357;p19"/>
            <p:cNvSpPr/>
            <p:nvPr/>
          </p:nvSpPr>
          <p:spPr>
            <a:xfrm>
              <a:off x="7973937" y="3870505"/>
              <a:ext cx="1658098" cy="801159"/>
            </a:xfrm>
            <a:custGeom>
              <a:avLst/>
              <a:gdLst/>
              <a:ahLst/>
              <a:cxnLst/>
              <a:rect l="l" t="t" r="r" b="b"/>
              <a:pathLst>
                <a:path w="53388" h="25796" extrusionOk="0">
                  <a:moveTo>
                    <a:pt x="2535" y="0"/>
                  </a:moveTo>
                  <a:cubicBezTo>
                    <a:pt x="2341" y="0"/>
                    <a:pt x="2220" y="5"/>
                    <a:pt x="2179" y="7"/>
                  </a:cubicBezTo>
                  <a:cubicBezTo>
                    <a:pt x="953" y="55"/>
                    <a:pt x="0" y="1102"/>
                    <a:pt x="48" y="2341"/>
                  </a:cubicBezTo>
                  <a:cubicBezTo>
                    <a:pt x="105" y="3530"/>
                    <a:pt x="1082" y="4463"/>
                    <a:pt x="2271" y="4463"/>
                  </a:cubicBezTo>
                  <a:cubicBezTo>
                    <a:pt x="2308" y="4463"/>
                    <a:pt x="2344" y="4462"/>
                    <a:pt x="2381" y="4460"/>
                  </a:cubicBezTo>
                  <a:cubicBezTo>
                    <a:pt x="2384" y="4460"/>
                    <a:pt x="2417" y="4459"/>
                    <a:pt x="2480" y="4459"/>
                  </a:cubicBezTo>
                  <a:cubicBezTo>
                    <a:pt x="2983" y="4459"/>
                    <a:pt x="5362" y="4515"/>
                    <a:pt x="8823" y="5531"/>
                  </a:cubicBezTo>
                  <a:cubicBezTo>
                    <a:pt x="12418" y="6591"/>
                    <a:pt x="17931" y="8949"/>
                    <a:pt x="23848" y="14128"/>
                  </a:cubicBezTo>
                  <a:cubicBezTo>
                    <a:pt x="29480" y="19057"/>
                    <a:pt x="35290" y="22486"/>
                    <a:pt x="41136" y="24296"/>
                  </a:cubicBezTo>
                  <a:cubicBezTo>
                    <a:pt x="45970" y="25796"/>
                    <a:pt x="49601" y="25796"/>
                    <a:pt x="51161" y="25796"/>
                  </a:cubicBezTo>
                  <a:cubicBezTo>
                    <a:pt x="52388" y="25796"/>
                    <a:pt x="53388" y="24796"/>
                    <a:pt x="53388" y="23569"/>
                  </a:cubicBezTo>
                  <a:cubicBezTo>
                    <a:pt x="53388" y="22331"/>
                    <a:pt x="52388" y="21331"/>
                    <a:pt x="51161" y="21331"/>
                  </a:cubicBezTo>
                  <a:cubicBezTo>
                    <a:pt x="48113" y="21331"/>
                    <a:pt x="38838" y="21331"/>
                    <a:pt x="26789" y="10770"/>
                  </a:cubicBezTo>
                  <a:cubicBezTo>
                    <a:pt x="15124" y="543"/>
                    <a:pt x="4615" y="0"/>
                    <a:pt x="2535" y="0"/>
                  </a:cubicBezTo>
                  <a:close/>
                </a:path>
              </a:pathLst>
            </a:custGeom>
            <a:solidFill>
              <a:schemeClr val="accent3"/>
            </a:solidFill>
            <a:ln>
              <a:noFill/>
            </a:ln>
          </p:spPr>
          <p:txBody>
            <a:bodyPr spcFirstLastPara="1" wrap="square" lIns="91425" tIns="91425" rIns="91425" bIns="91425" anchor="ctr" anchorCtr="0">
              <a:noAutofit/>
            </a:bodyPr>
            <a:lstStyle/>
            <a:p>
              <a:endParaRPr dirty="0"/>
            </a:p>
          </p:txBody>
        </p:sp>
        <p:sp>
          <p:nvSpPr>
            <p:cNvPr id="358" name="Google Shape;358;p19"/>
            <p:cNvSpPr/>
            <p:nvPr/>
          </p:nvSpPr>
          <p:spPr>
            <a:xfrm>
              <a:off x="6459666" y="3870505"/>
              <a:ext cx="1658129" cy="801159"/>
            </a:xfrm>
            <a:custGeom>
              <a:avLst/>
              <a:gdLst/>
              <a:ahLst/>
              <a:cxnLst/>
              <a:rect l="l" t="t" r="r" b="b"/>
              <a:pathLst>
                <a:path w="53389" h="25796" extrusionOk="0">
                  <a:moveTo>
                    <a:pt x="50844" y="0"/>
                  </a:moveTo>
                  <a:cubicBezTo>
                    <a:pt x="48772" y="0"/>
                    <a:pt x="38253" y="543"/>
                    <a:pt x="26588" y="10770"/>
                  </a:cubicBezTo>
                  <a:cubicBezTo>
                    <a:pt x="23611" y="13390"/>
                    <a:pt x="14538" y="21331"/>
                    <a:pt x="2227" y="21331"/>
                  </a:cubicBezTo>
                  <a:cubicBezTo>
                    <a:pt x="989" y="21331"/>
                    <a:pt x="1" y="22331"/>
                    <a:pt x="1" y="23569"/>
                  </a:cubicBezTo>
                  <a:cubicBezTo>
                    <a:pt x="1" y="24796"/>
                    <a:pt x="989" y="25796"/>
                    <a:pt x="2227" y="25796"/>
                  </a:cubicBezTo>
                  <a:cubicBezTo>
                    <a:pt x="3787" y="25796"/>
                    <a:pt x="7419" y="25796"/>
                    <a:pt x="12252" y="24296"/>
                  </a:cubicBezTo>
                  <a:cubicBezTo>
                    <a:pt x="18098" y="22486"/>
                    <a:pt x="23909" y="19057"/>
                    <a:pt x="29528" y="14128"/>
                  </a:cubicBezTo>
                  <a:cubicBezTo>
                    <a:pt x="35446" y="8949"/>
                    <a:pt x="40970" y="6591"/>
                    <a:pt x="44566" y="5531"/>
                  </a:cubicBezTo>
                  <a:cubicBezTo>
                    <a:pt x="48006" y="4515"/>
                    <a:pt x="50382" y="4459"/>
                    <a:pt x="50901" y="4459"/>
                  </a:cubicBezTo>
                  <a:cubicBezTo>
                    <a:pt x="50966" y="4459"/>
                    <a:pt x="51002" y="4460"/>
                    <a:pt x="51007" y="4460"/>
                  </a:cubicBezTo>
                  <a:cubicBezTo>
                    <a:pt x="51044" y="4462"/>
                    <a:pt x="51080" y="4463"/>
                    <a:pt x="51116" y="4463"/>
                  </a:cubicBezTo>
                  <a:cubicBezTo>
                    <a:pt x="52294" y="4463"/>
                    <a:pt x="53271" y="3530"/>
                    <a:pt x="53329" y="2341"/>
                  </a:cubicBezTo>
                  <a:cubicBezTo>
                    <a:pt x="53389" y="1102"/>
                    <a:pt x="52436" y="55"/>
                    <a:pt x="51198" y="7"/>
                  </a:cubicBezTo>
                  <a:cubicBezTo>
                    <a:pt x="51157" y="5"/>
                    <a:pt x="51037" y="0"/>
                    <a:pt x="50844" y="0"/>
                  </a:cubicBezTo>
                  <a:close/>
                </a:path>
              </a:pathLst>
            </a:custGeom>
            <a:solidFill>
              <a:schemeClr val="accent3"/>
            </a:solidFill>
            <a:ln>
              <a:noFill/>
            </a:ln>
          </p:spPr>
          <p:txBody>
            <a:bodyPr spcFirstLastPara="1" wrap="square" lIns="91425" tIns="91425" rIns="91425" bIns="91425" anchor="ctr" anchorCtr="0">
              <a:noAutofit/>
            </a:bodyPr>
            <a:lstStyle/>
            <a:p>
              <a:endParaRPr dirty="0"/>
            </a:p>
          </p:txBody>
        </p:sp>
        <p:grpSp>
          <p:nvGrpSpPr>
            <p:cNvPr id="360" name="Google Shape;360;p19"/>
            <p:cNvGrpSpPr/>
            <p:nvPr/>
          </p:nvGrpSpPr>
          <p:grpSpPr>
            <a:xfrm>
              <a:off x="5842996" y="2944668"/>
              <a:ext cx="1263576" cy="2677071"/>
              <a:chOff x="1611888" y="1448167"/>
              <a:chExt cx="1263576" cy="2677071"/>
            </a:xfrm>
          </p:grpSpPr>
          <p:sp>
            <p:nvSpPr>
              <p:cNvPr id="361" name="Google Shape;361;p19"/>
              <p:cNvSpPr/>
              <p:nvPr/>
            </p:nvSpPr>
            <p:spPr>
              <a:xfrm>
                <a:off x="1771186" y="3409282"/>
                <a:ext cx="944598" cy="288475"/>
              </a:xfrm>
              <a:custGeom>
                <a:avLst/>
                <a:gdLst/>
                <a:ahLst/>
                <a:cxnLst/>
                <a:rect l="l" t="t" r="r" b="b"/>
                <a:pathLst>
                  <a:path w="29791" h="9098" extrusionOk="0">
                    <a:moveTo>
                      <a:pt x="4549" y="1"/>
                    </a:moveTo>
                    <a:cubicBezTo>
                      <a:pt x="2037" y="1"/>
                      <a:pt x="1" y="2037"/>
                      <a:pt x="1" y="4549"/>
                    </a:cubicBezTo>
                    <a:cubicBezTo>
                      <a:pt x="1" y="7061"/>
                      <a:pt x="2037" y="9097"/>
                      <a:pt x="4549" y="9097"/>
                    </a:cubicBezTo>
                    <a:lnTo>
                      <a:pt x="25242" y="9097"/>
                    </a:lnTo>
                    <a:cubicBezTo>
                      <a:pt x="27754" y="9097"/>
                      <a:pt x="29790" y="7061"/>
                      <a:pt x="29790" y="4549"/>
                    </a:cubicBezTo>
                    <a:cubicBezTo>
                      <a:pt x="29790" y="2037"/>
                      <a:pt x="27754" y="1"/>
                      <a:pt x="25242" y="1"/>
                    </a:cubicBezTo>
                    <a:close/>
                  </a:path>
                </a:pathLst>
              </a:custGeom>
              <a:solidFill>
                <a:srgbClr val="FCBD24"/>
              </a:solidFill>
              <a:ln>
                <a:noFill/>
              </a:ln>
            </p:spPr>
            <p:txBody>
              <a:bodyPr spcFirstLastPara="1" wrap="square" lIns="91425" tIns="91425" rIns="91425" bIns="91425" anchor="ctr" anchorCtr="0">
                <a:noAutofit/>
              </a:bodyPr>
              <a:lstStyle/>
              <a:p>
                <a:pPr algn="ctr"/>
                <a:r>
                  <a:rPr sz="1500" dirty="0">
                    <a:solidFill>
                      <a:srgbClr val="FFFFFF"/>
                    </a:solidFill>
                    <a:latin typeface="Fira Sans Extra Condensed Medium"/>
                    <a:ea typeface="Fira Sans Extra Condensed Medium"/>
                    <a:cs typeface="Fira Sans Extra Condensed Medium"/>
                    <a:sym typeface="Fira Sans Extra Condensed Medium"/>
                  </a:rPr>
                  <a:t>1</a:t>
                </a:r>
              </a:p>
            </p:txBody>
          </p:sp>
          <p:sp>
            <p:nvSpPr>
              <p:cNvPr id="362" name="Google Shape;362;p19"/>
              <p:cNvSpPr/>
              <p:nvPr/>
            </p:nvSpPr>
            <p:spPr>
              <a:xfrm>
                <a:off x="2098120" y="2965400"/>
                <a:ext cx="291107" cy="291487"/>
              </a:xfrm>
              <a:custGeom>
                <a:avLst/>
                <a:gdLst/>
                <a:ahLst/>
                <a:cxnLst/>
                <a:rect l="l" t="t" r="r" b="b"/>
                <a:pathLst>
                  <a:path w="9181" h="9193" extrusionOk="0">
                    <a:moveTo>
                      <a:pt x="4585" y="1"/>
                    </a:moveTo>
                    <a:cubicBezTo>
                      <a:pt x="2049" y="1"/>
                      <a:pt x="1" y="2061"/>
                      <a:pt x="1" y="4597"/>
                    </a:cubicBezTo>
                    <a:cubicBezTo>
                      <a:pt x="1" y="7133"/>
                      <a:pt x="2049" y="9192"/>
                      <a:pt x="4585" y="9192"/>
                    </a:cubicBezTo>
                    <a:cubicBezTo>
                      <a:pt x="7121" y="9192"/>
                      <a:pt x="9180" y="7133"/>
                      <a:pt x="9180" y="4597"/>
                    </a:cubicBezTo>
                    <a:cubicBezTo>
                      <a:pt x="9180" y="2061"/>
                      <a:pt x="7121" y="1"/>
                      <a:pt x="4585"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363" name="Google Shape;363;p19"/>
              <p:cNvSpPr/>
              <p:nvPr/>
            </p:nvSpPr>
            <p:spPr>
              <a:xfrm>
                <a:off x="2165340" y="3032968"/>
                <a:ext cx="156318" cy="156350"/>
              </a:xfrm>
              <a:custGeom>
                <a:avLst/>
                <a:gdLst/>
                <a:ahLst/>
                <a:cxnLst/>
                <a:rect l="l" t="t" r="r" b="b"/>
                <a:pathLst>
                  <a:path w="4930" h="4931" extrusionOk="0">
                    <a:moveTo>
                      <a:pt x="2465" y="1"/>
                    </a:moveTo>
                    <a:cubicBezTo>
                      <a:pt x="1107" y="1"/>
                      <a:pt x="0" y="1108"/>
                      <a:pt x="0" y="2466"/>
                    </a:cubicBezTo>
                    <a:cubicBezTo>
                      <a:pt x="0" y="3823"/>
                      <a:pt x="1107" y="4930"/>
                      <a:pt x="2465" y="4930"/>
                    </a:cubicBezTo>
                    <a:cubicBezTo>
                      <a:pt x="3822" y="4930"/>
                      <a:pt x="4929" y="3823"/>
                      <a:pt x="4929" y="2466"/>
                    </a:cubicBezTo>
                    <a:cubicBezTo>
                      <a:pt x="4929" y="1108"/>
                      <a:pt x="3822" y="1"/>
                      <a:pt x="2465" y="1"/>
                    </a:cubicBezTo>
                    <a:close/>
                  </a:path>
                </a:pathLst>
              </a:custGeom>
              <a:solidFill>
                <a:srgbClr val="FCBD24"/>
              </a:solidFill>
              <a:ln>
                <a:noFill/>
              </a:ln>
            </p:spPr>
            <p:txBody>
              <a:bodyPr spcFirstLastPara="1" wrap="square" lIns="91425" tIns="91425" rIns="91425" bIns="91425" anchor="ctr" anchorCtr="0">
                <a:noAutofit/>
              </a:bodyPr>
              <a:lstStyle/>
              <a:p>
                <a:endParaRPr dirty="0"/>
              </a:p>
            </p:txBody>
          </p:sp>
          <p:sp>
            <p:nvSpPr>
              <p:cNvPr id="364" name="Google Shape;364;p19"/>
              <p:cNvSpPr/>
              <p:nvPr/>
            </p:nvSpPr>
            <p:spPr>
              <a:xfrm>
                <a:off x="1611888" y="1448167"/>
                <a:ext cx="1263576" cy="1263956"/>
              </a:xfrm>
              <a:custGeom>
                <a:avLst/>
                <a:gdLst/>
                <a:ahLst/>
                <a:cxnLst/>
                <a:rect l="l" t="t" r="r" b="b"/>
                <a:pathLst>
                  <a:path w="39851" h="39863" extrusionOk="0">
                    <a:moveTo>
                      <a:pt x="19920" y="1"/>
                    </a:moveTo>
                    <a:cubicBezTo>
                      <a:pt x="8918" y="1"/>
                      <a:pt x="0" y="8930"/>
                      <a:pt x="0" y="19932"/>
                    </a:cubicBezTo>
                    <a:cubicBezTo>
                      <a:pt x="0" y="30933"/>
                      <a:pt x="8918" y="39863"/>
                      <a:pt x="19920" y="39863"/>
                    </a:cubicBezTo>
                    <a:cubicBezTo>
                      <a:pt x="30933" y="39863"/>
                      <a:pt x="39851" y="30933"/>
                      <a:pt x="39851" y="19932"/>
                    </a:cubicBezTo>
                    <a:cubicBezTo>
                      <a:pt x="39851" y="8930"/>
                      <a:pt x="30933" y="1"/>
                      <a:pt x="19920" y="1"/>
                    </a:cubicBezTo>
                    <a:close/>
                  </a:path>
                </a:pathLst>
              </a:custGeom>
              <a:solidFill>
                <a:srgbClr val="FCBD24"/>
              </a:solidFill>
              <a:ln>
                <a:noFill/>
              </a:ln>
            </p:spPr>
            <p:txBody>
              <a:bodyPr spcFirstLastPara="1" wrap="square" lIns="91425" tIns="91425" rIns="91425" bIns="91425" anchor="ctr" anchorCtr="0">
                <a:noAutofit/>
              </a:bodyPr>
              <a:lstStyle/>
              <a:p>
                <a:endParaRPr dirty="0"/>
              </a:p>
            </p:txBody>
          </p:sp>
          <p:sp>
            <p:nvSpPr>
              <p:cNvPr id="365" name="Google Shape;365;p19"/>
              <p:cNvSpPr/>
              <p:nvPr/>
            </p:nvSpPr>
            <p:spPr>
              <a:xfrm>
                <a:off x="1699464" y="1535743"/>
                <a:ext cx="1088423" cy="1088804"/>
              </a:xfrm>
              <a:custGeom>
                <a:avLst/>
                <a:gdLst/>
                <a:ahLst/>
                <a:cxnLst/>
                <a:rect l="l" t="t" r="r" b="b"/>
                <a:pathLst>
                  <a:path w="34327" h="34339" extrusionOk="0">
                    <a:moveTo>
                      <a:pt x="17158" y="1"/>
                    </a:moveTo>
                    <a:cubicBezTo>
                      <a:pt x="7680" y="1"/>
                      <a:pt x="1" y="7692"/>
                      <a:pt x="1" y="17170"/>
                    </a:cubicBezTo>
                    <a:cubicBezTo>
                      <a:pt x="1" y="26647"/>
                      <a:pt x="7680" y="34338"/>
                      <a:pt x="17158" y="34338"/>
                    </a:cubicBezTo>
                    <a:cubicBezTo>
                      <a:pt x="26635" y="34338"/>
                      <a:pt x="34326" y="26647"/>
                      <a:pt x="34326" y="17170"/>
                    </a:cubicBezTo>
                    <a:cubicBezTo>
                      <a:pt x="34326" y="7692"/>
                      <a:pt x="26635" y="1"/>
                      <a:pt x="17158" y="1"/>
                    </a:cubicBezTo>
                    <a:close/>
                  </a:path>
                </a:pathLst>
              </a:custGeom>
              <a:solidFill>
                <a:srgbClr val="FFFFFF"/>
              </a:solidFill>
              <a:ln>
                <a:noFill/>
              </a:ln>
            </p:spPr>
            <p:txBody>
              <a:bodyPr spcFirstLastPara="1" wrap="square" lIns="91425" tIns="91425" rIns="91425" bIns="91425" anchor="ctr" anchorCtr="0">
                <a:noAutofit/>
              </a:bodyPr>
              <a:lstStyle/>
              <a:p>
                <a:pPr lvl="0" algn="ctr"/>
                <a:r>
                  <a:rPr lang="mn-MN" sz="1050" dirty="0">
                    <a:latin typeface="Fira Sans Extra Condensed"/>
                    <a:ea typeface="Ebrima" panose="02000000000000000000" pitchFamily="2" charset="0"/>
                    <a:cs typeface="Ebrima" panose="02000000000000000000" pitchFamily="2" charset="0"/>
                  </a:rPr>
                  <a:t>Төсөл, арга хэмжээний хүрээнд</a:t>
                </a:r>
                <a:endParaRPr sz="1050" dirty="0">
                  <a:latin typeface="Ebrima" panose="02000000000000000000" pitchFamily="2" charset="0"/>
                  <a:ea typeface="Ebrima" panose="02000000000000000000" pitchFamily="2" charset="0"/>
                  <a:cs typeface="Ebrima" panose="02000000000000000000" pitchFamily="2" charset="0"/>
                  <a:sym typeface="Fira Sans Extra Condensed"/>
                </a:endParaRPr>
              </a:p>
            </p:txBody>
          </p:sp>
          <p:grpSp>
            <p:nvGrpSpPr>
              <p:cNvPr id="366" name="Google Shape;366;p19"/>
              <p:cNvGrpSpPr/>
              <p:nvPr/>
            </p:nvGrpSpPr>
            <p:grpSpPr>
              <a:xfrm>
                <a:off x="2099463" y="3848938"/>
                <a:ext cx="288450" cy="276300"/>
                <a:chOff x="1865700" y="-3977800"/>
                <a:chExt cx="288450" cy="276300"/>
              </a:xfrm>
            </p:grpSpPr>
            <p:sp>
              <p:nvSpPr>
                <p:cNvPr id="367" name="Google Shape;367;p19"/>
                <p:cNvSpPr/>
                <p:nvPr/>
              </p:nvSpPr>
              <p:spPr>
                <a:xfrm>
                  <a:off x="1865700" y="-3977800"/>
                  <a:ext cx="288450" cy="276300"/>
                </a:xfrm>
                <a:custGeom>
                  <a:avLst/>
                  <a:gdLst/>
                  <a:ahLst/>
                  <a:cxnLst/>
                  <a:rect l="l" t="t" r="r" b="b"/>
                  <a:pathLst>
                    <a:path w="11538" h="11052" extrusionOk="0">
                      <a:moveTo>
                        <a:pt x="3084" y="5123"/>
                      </a:moveTo>
                      <a:lnTo>
                        <a:pt x="3084" y="5123"/>
                      </a:lnTo>
                      <a:cubicBezTo>
                        <a:pt x="2846" y="5420"/>
                        <a:pt x="2655" y="5658"/>
                        <a:pt x="2536" y="5813"/>
                      </a:cubicBezTo>
                      <a:cubicBezTo>
                        <a:pt x="2493" y="5809"/>
                        <a:pt x="2449" y="5807"/>
                        <a:pt x="2405" y="5807"/>
                      </a:cubicBezTo>
                      <a:cubicBezTo>
                        <a:pt x="1840" y="5807"/>
                        <a:pt x="1212" y="6139"/>
                        <a:pt x="870" y="6349"/>
                      </a:cubicBezTo>
                      <a:lnTo>
                        <a:pt x="870" y="6337"/>
                      </a:lnTo>
                      <a:cubicBezTo>
                        <a:pt x="1393" y="5861"/>
                        <a:pt x="2322" y="5170"/>
                        <a:pt x="3084" y="5123"/>
                      </a:cubicBezTo>
                      <a:close/>
                      <a:moveTo>
                        <a:pt x="10073" y="681"/>
                      </a:moveTo>
                      <a:cubicBezTo>
                        <a:pt x="10200" y="681"/>
                        <a:pt x="10308" y="687"/>
                        <a:pt x="10395" y="693"/>
                      </a:cubicBezTo>
                      <a:cubicBezTo>
                        <a:pt x="10454" y="1313"/>
                        <a:pt x="10430" y="3003"/>
                        <a:pt x="8847" y="4587"/>
                      </a:cubicBezTo>
                      <a:cubicBezTo>
                        <a:pt x="7751" y="5682"/>
                        <a:pt x="5632" y="7397"/>
                        <a:pt x="4930" y="7956"/>
                      </a:cubicBezTo>
                      <a:lnTo>
                        <a:pt x="4656" y="7694"/>
                      </a:lnTo>
                      <a:lnTo>
                        <a:pt x="5608" y="6873"/>
                      </a:lnTo>
                      <a:cubicBezTo>
                        <a:pt x="5680" y="6813"/>
                        <a:pt x="5727" y="6718"/>
                        <a:pt x="5727" y="6623"/>
                      </a:cubicBezTo>
                      <a:cubicBezTo>
                        <a:pt x="5739" y="6528"/>
                        <a:pt x="5703" y="6432"/>
                        <a:pt x="5632" y="6373"/>
                      </a:cubicBezTo>
                      <a:lnTo>
                        <a:pt x="4727" y="5456"/>
                      </a:lnTo>
                      <a:cubicBezTo>
                        <a:pt x="4656" y="5396"/>
                        <a:pt x="4572" y="5361"/>
                        <a:pt x="4465" y="5361"/>
                      </a:cubicBezTo>
                      <a:cubicBezTo>
                        <a:pt x="4370" y="5361"/>
                        <a:pt x="4287" y="5408"/>
                        <a:pt x="4227" y="5480"/>
                      </a:cubicBezTo>
                      <a:lnTo>
                        <a:pt x="3394" y="6432"/>
                      </a:lnTo>
                      <a:lnTo>
                        <a:pt x="3132" y="6158"/>
                      </a:lnTo>
                      <a:cubicBezTo>
                        <a:pt x="3691" y="5456"/>
                        <a:pt x="5418" y="3337"/>
                        <a:pt x="6513" y="2241"/>
                      </a:cubicBezTo>
                      <a:cubicBezTo>
                        <a:pt x="7871" y="883"/>
                        <a:pt x="9308" y="681"/>
                        <a:pt x="10073" y="681"/>
                      </a:cubicBezTo>
                      <a:close/>
                      <a:moveTo>
                        <a:pt x="4501" y="6206"/>
                      </a:moveTo>
                      <a:lnTo>
                        <a:pt x="4882" y="6587"/>
                      </a:lnTo>
                      <a:lnTo>
                        <a:pt x="3918" y="7432"/>
                      </a:lnTo>
                      <a:lnTo>
                        <a:pt x="3906" y="7432"/>
                      </a:lnTo>
                      <a:lnTo>
                        <a:pt x="2858" y="8337"/>
                      </a:lnTo>
                      <a:lnTo>
                        <a:pt x="2751" y="8230"/>
                      </a:lnTo>
                      <a:lnTo>
                        <a:pt x="4501" y="6206"/>
                      </a:lnTo>
                      <a:close/>
                      <a:moveTo>
                        <a:pt x="5965" y="8004"/>
                      </a:moveTo>
                      <a:lnTo>
                        <a:pt x="5965" y="8004"/>
                      </a:lnTo>
                      <a:cubicBezTo>
                        <a:pt x="5930" y="8766"/>
                        <a:pt x="5227" y="9706"/>
                        <a:pt x="4751" y="10230"/>
                      </a:cubicBezTo>
                      <a:lnTo>
                        <a:pt x="4751" y="10218"/>
                      </a:lnTo>
                      <a:cubicBezTo>
                        <a:pt x="4977" y="9849"/>
                        <a:pt x="5334" y="9147"/>
                        <a:pt x="5275" y="8552"/>
                      </a:cubicBezTo>
                      <a:cubicBezTo>
                        <a:pt x="5430" y="8433"/>
                        <a:pt x="5668" y="8242"/>
                        <a:pt x="5965" y="8004"/>
                      </a:cubicBezTo>
                      <a:close/>
                      <a:moveTo>
                        <a:pt x="10048" y="0"/>
                      </a:moveTo>
                      <a:cubicBezTo>
                        <a:pt x="9140" y="0"/>
                        <a:pt x="7527" y="251"/>
                        <a:pt x="6025" y="1753"/>
                      </a:cubicBezTo>
                      <a:cubicBezTo>
                        <a:pt x="5299" y="2479"/>
                        <a:pt x="4346" y="3599"/>
                        <a:pt x="3596" y="4503"/>
                      </a:cubicBezTo>
                      <a:cubicBezTo>
                        <a:pt x="3447" y="4463"/>
                        <a:pt x="3294" y="4444"/>
                        <a:pt x="3140" y="4444"/>
                      </a:cubicBezTo>
                      <a:cubicBezTo>
                        <a:pt x="1774" y="4444"/>
                        <a:pt x="313" y="5906"/>
                        <a:pt x="131" y="6099"/>
                      </a:cubicBezTo>
                      <a:cubicBezTo>
                        <a:pt x="0" y="6230"/>
                        <a:pt x="0" y="6444"/>
                        <a:pt x="131" y="6575"/>
                      </a:cubicBezTo>
                      <a:lnTo>
                        <a:pt x="584" y="7028"/>
                      </a:lnTo>
                      <a:cubicBezTo>
                        <a:pt x="655" y="7099"/>
                        <a:pt x="739" y="7123"/>
                        <a:pt x="822" y="7123"/>
                      </a:cubicBezTo>
                      <a:cubicBezTo>
                        <a:pt x="893" y="7123"/>
                        <a:pt x="965" y="7111"/>
                        <a:pt x="1024" y="7063"/>
                      </a:cubicBezTo>
                      <a:cubicBezTo>
                        <a:pt x="1317" y="6857"/>
                        <a:pt x="1966" y="6493"/>
                        <a:pt x="2385" y="6493"/>
                      </a:cubicBezTo>
                      <a:cubicBezTo>
                        <a:pt x="2426" y="6493"/>
                        <a:pt x="2465" y="6496"/>
                        <a:pt x="2501" y="6504"/>
                      </a:cubicBezTo>
                      <a:lnTo>
                        <a:pt x="2953" y="6956"/>
                      </a:lnTo>
                      <a:lnTo>
                        <a:pt x="2024" y="8028"/>
                      </a:lnTo>
                      <a:cubicBezTo>
                        <a:pt x="1917" y="8159"/>
                        <a:pt x="1917" y="8361"/>
                        <a:pt x="2048" y="8492"/>
                      </a:cubicBezTo>
                      <a:lnTo>
                        <a:pt x="2608" y="9052"/>
                      </a:lnTo>
                      <a:cubicBezTo>
                        <a:pt x="2667" y="9111"/>
                        <a:pt x="2763" y="9147"/>
                        <a:pt x="2846" y="9147"/>
                      </a:cubicBezTo>
                      <a:cubicBezTo>
                        <a:pt x="2929" y="9147"/>
                        <a:pt x="3001" y="9123"/>
                        <a:pt x="3072" y="9064"/>
                      </a:cubicBezTo>
                      <a:lnTo>
                        <a:pt x="4132" y="8147"/>
                      </a:lnTo>
                      <a:lnTo>
                        <a:pt x="4584" y="8587"/>
                      </a:lnTo>
                      <a:cubicBezTo>
                        <a:pt x="4668" y="8956"/>
                        <a:pt x="4322" y="9659"/>
                        <a:pt x="4025" y="10064"/>
                      </a:cubicBezTo>
                      <a:cubicBezTo>
                        <a:pt x="3929" y="10207"/>
                        <a:pt x="3941" y="10385"/>
                        <a:pt x="4060" y="10504"/>
                      </a:cubicBezTo>
                      <a:lnTo>
                        <a:pt x="4513" y="10957"/>
                      </a:lnTo>
                      <a:cubicBezTo>
                        <a:pt x="4584" y="11028"/>
                        <a:pt x="4668" y="11052"/>
                        <a:pt x="4751" y="11052"/>
                      </a:cubicBezTo>
                      <a:cubicBezTo>
                        <a:pt x="4846" y="11052"/>
                        <a:pt x="4930" y="11028"/>
                        <a:pt x="4989" y="10957"/>
                      </a:cubicBezTo>
                      <a:cubicBezTo>
                        <a:pt x="5203" y="10754"/>
                        <a:pt x="6989" y="8968"/>
                        <a:pt x="6596" y="7492"/>
                      </a:cubicBezTo>
                      <a:cubicBezTo>
                        <a:pt x="7501" y="6742"/>
                        <a:pt x="8621" y="5789"/>
                        <a:pt x="9335" y="5063"/>
                      </a:cubicBezTo>
                      <a:cubicBezTo>
                        <a:pt x="11538" y="2860"/>
                        <a:pt x="11061" y="432"/>
                        <a:pt x="11037" y="324"/>
                      </a:cubicBezTo>
                      <a:cubicBezTo>
                        <a:pt x="11002" y="193"/>
                        <a:pt x="10907" y="86"/>
                        <a:pt x="10776" y="62"/>
                      </a:cubicBezTo>
                      <a:cubicBezTo>
                        <a:pt x="10741" y="55"/>
                        <a:pt x="10471" y="0"/>
                        <a:pt x="10048" y="0"/>
                      </a:cubicBezTo>
                      <a:close/>
                    </a:path>
                  </a:pathLst>
                </a:custGeom>
                <a:solidFill>
                  <a:srgbClr val="FCBD24"/>
                </a:solidFill>
                <a:ln>
                  <a:noFill/>
                </a:ln>
              </p:spPr>
              <p:txBody>
                <a:bodyPr spcFirstLastPara="1" wrap="square" lIns="91425" tIns="91425" rIns="91425" bIns="91425" anchor="ctr" anchorCtr="0">
                  <a:noAutofit/>
                </a:bodyPr>
                <a:lstStyle/>
                <a:p>
                  <a:endParaRPr dirty="0"/>
                </a:p>
              </p:txBody>
            </p:sp>
            <p:sp>
              <p:nvSpPr>
                <p:cNvPr id="368" name="Google Shape;368;p19"/>
                <p:cNvSpPr/>
                <p:nvPr/>
              </p:nvSpPr>
              <p:spPr>
                <a:xfrm>
                  <a:off x="2031800" y="-3938075"/>
                  <a:ext cx="74725" cy="68100"/>
                </a:xfrm>
                <a:custGeom>
                  <a:avLst/>
                  <a:gdLst/>
                  <a:ahLst/>
                  <a:cxnLst/>
                  <a:rect l="l" t="t" r="r" b="b"/>
                  <a:pathLst>
                    <a:path w="2989" h="2724" extrusionOk="0">
                      <a:moveTo>
                        <a:pt x="1500" y="688"/>
                      </a:moveTo>
                      <a:cubicBezTo>
                        <a:pt x="1667" y="688"/>
                        <a:pt x="1846" y="759"/>
                        <a:pt x="1977" y="890"/>
                      </a:cubicBezTo>
                      <a:cubicBezTo>
                        <a:pt x="2238" y="1152"/>
                        <a:pt x="2238" y="1581"/>
                        <a:pt x="1977" y="1843"/>
                      </a:cubicBezTo>
                      <a:cubicBezTo>
                        <a:pt x="1846" y="1974"/>
                        <a:pt x="1673" y="2039"/>
                        <a:pt x="1500" y="2039"/>
                      </a:cubicBezTo>
                      <a:cubicBezTo>
                        <a:pt x="1328" y="2039"/>
                        <a:pt x="1155" y="1974"/>
                        <a:pt x="1024" y="1843"/>
                      </a:cubicBezTo>
                      <a:cubicBezTo>
                        <a:pt x="750" y="1581"/>
                        <a:pt x="750" y="1152"/>
                        <a:pt x="1024" y="890"/>
                      </a:cubicBezTo>
                      <a:cubicBezTo>
                        <a:pt x="1155" y="759"/>
                        <a:pt x="1322" y="688"/>
                        <a:pt x="1500" y="688"/>
                      </a:cubicBezTo>
                      <a:close/>
                      <a:moveTo>
                        <a:pt x="1494" y="0"/>
                      </a:moveTo>
                      <a:cubicBezTo>
                        <a:pt x="1146" y="0"/>
                        <a:pt x="798" y="134"/>
                        <a:pt x="536" y="402"/>
                      </a:cubicBezTo>
                      <a:cubicBezTo>
                        <a:pt x="0" y="926"/>
                        <a:pt x="0" y="1795"/>
                        <a:pt x="536" y="2319"/>
                      </a:cubicBezTo>
                      <a:cubicBezTo>
                        <a:pt x="798" y="2593"/>
                        <a:pt x="1143" y="2724"/>
                        <a:pt x="1500" y="2724"/>
                      </a:cubicBezTo>
                      <a:cubicBezTo>
                        <a:pt x="1846" y="2724"/>
                        <a:pt x="2191" y="2593"/>
                        <a:pt x="2453" y="2319"/>
                      </a:cubicBezTo>
                      <a:cubicBezTo>
                        <a:pt x="2989" y="1795"/>
                        <a:pt x="2989" y="926"/>
                        <a:pt x="2453" y="402"/>
                      </a:cubicBezTo>
                      <a:cubicBezTo>
                        <a:pt x="2191" y="134"/>
                        <a:pt x="1843" y="0"/>
                        <a:pt x="1494" y="0"/>
                      </a:cubicBezTo>
                      <a:close/>
                    </a:path>
                  </a:pathLst>
                </a:custGeom>
                <a:solidFill>
                  <a:srgbClr val="FCBD24"/>
                </a:solidFill>
                <a:ln>
                  <a:noFill/>
                </a:ln>
              </p:spPr>
              <p:txBody>
                <a:bodyPr spcFirstLastPara="1" wrap="square" lIns="91425" tIns="91425" rIns="91425" bIns="91425" anchor="ctr" anchorCtr="0">
                  <a:noAutofit/>
                </a:bodyPr>
                <a:lstStyle/>
                <a:p>
                  <a:endParaRPr dirty="0"/>
                </a:p>
              </p:txBody>
            </p:sp>
          </p:grpSp>
        </p:grpSp>
        <p:grpSp>
          <p:nvGrpSpPr>
            <p:cNvPr id="369" name="Google Shape;369;p19"/>
            <p:cNvGrpSpPr/>
            <p:nvPr/>
          </p:nvGrpSpPr>
          <p:grpSpPr>
            <a:xfrm>
              <a:off x="7393072" y="2879851"/>
              <a:ext cx="1263576" cy="2717654"/>
              <a:chOff x="3161964" y="1383350"/>
              <a:chExt cx="1263576" cy="2717654"/>
            </a:xfrm>
          </p:grpSpPr>
          <p:sp>
            <p:nvSpPr>
              <p:cNvPr id="370" name="Google Shape;370;p19"/>
              <p:cNvSpPr/>
              <p:nvPr/>
            </p:nvSpPr>
            <p:spPr>
              <a:xfrm>
                <a:off x="3321262" y="1851425"/>
                <a:ext cx="944598" cy="288443"/>
              </a:xfrm>
              <a:custGeom>
                <a:avLst/>
                <a:gdLst/>
                <a:ahLst/>
                <a:cxnLst/>
                <a:rect l="l" t="t" r="r" b="b"/>
                <a:pathLst>
                  <a:path w="29791" h="9097" extrusionOk="0">
                    <a:moveTo>
                      <a:pt x="4549" y="0"/>
                    </a:moveTo>
                    <a:cubicBezTo>
                      <a:pt x="2037" y="0"/>
                      <a:pt x="1" y="2036"/>
                      <a:pt x="1" y="4548"/>
                    </a:cubicBezTo>
                    <a:cubicBezTo>
                      <a:pt x="1" y="7061"/>
                      <a:pt x="2037" y="9096"/>
                      <a:pt x="4549" y="9096"/>
                    </a:cubicBezTo>
                    <a:lnTo>
                      <a:pt x="25242" y="9096"/>
                    </a:lnTo>
                    <a:cubicBezTo>
                      <a:pt x="27754" y="9096"/>
                      <a:pt x="29790" y="7061"/>
                      <a:pt x="29790" y="4548"/>
                    </a:cubicBezTo>
                    <a:cubicBezTo>
                      <a:pt x="29790" y="2036"/>
                      <a:pt x="27754" y="0"/>
                      <a:pt x="25242" y="0"/>
                    </a:cubicBezTo>
                    <a:close/>
                  </a:path>
                </a:pathLst>
              </a:custGeom>
              <a:solidFill>
                <a:srgbClr val="4949E7"/>
              </a:solidFill>
              <a:ln>
                <a:noFill/>
              </a:ln>
            </p:spPr>
            <p:txBody>
              <a:bodyPr spcFirstLastPara="1" wrap="square" lIns="91425" tIns="91425" rIns="91425" bIns="91425" anchor="ctr" anchorCtr="0">
                <a:noAutofit/>
              </a:bodyPr>
              <a:lstStyle/>
              <a:p>
                <a:pPr algn="ctr"/>
                <a:r>
                  <a:rPr lang="en" sz="1500" dirty="0">
                    <a:solidFill>
                      <a:srgbClr val="FFFFFF"/>
                    </a:solidFill>
                    <a:latin typeface="Fira Sans Extra Condensed Medium"/>
                    <a:ea typeface="Fira Sans Extra Condensed Medium"/>
                    <a:cs typeface="Fira Sans Extra Condensed Medium"/>
                    <a:sym typeface="Fira Sans Extra Condensed Medium"/>
                  </a:rPr>
                  <a:t>2</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371" name="Google Shape;371;p19"/>
              <p:cNvSpPr/>
              <p:nvPr/>
            </p:nvSpPr>
            <p:spPr>
              <a:xfrm>
                <a:off x="3648196" y="2292282"/>
                <a:ext cx="291107" cy="291487"/>
              </a:xfrm>
              <a:custGeom>
                <a:avLst/>
                <a:gdLst/>
                <a:ahLst/>
                <a:cxnLst/>
                <a:rect l="l" t="t" r="r" b="b"/>
                <a:pathLst>
                  <a:path w="9181" h="9193" extrusionOk="0">
                    <a:moveTo>
                      <a:pt x="4585" y="1"/>
                    </a:moveTo>
                    <a:cubicBezTo>
                      <a:pt x="2049" y="1"/>
                      <a:pt x="1" y="2061"/>
                      <a:pt x="1" y="4597"/>
                    </a:cubicBezTo>
                    <a:cubicBezTo>
                      <a:pt x="1" y="7133"/>
                      <a:pt x="2049" y="9193"/>
                      <a:pt x="4585" y="9193"/>
                    </a:cubicBezTo>
                    <a:cubicBezTo>
                      <a:pt x="7121" y="9193"/>
                      <a:pt x="9180" y="7133"/>
                      <a:pt x="9180" y="4597"/>
                    </a:cubicBezTo>
                    <a:cubicBezTo>
                      <a:pt x="9180" y="2061"/>
                      <a:pt x="7121" y="1"/>
                      <a:pt x="4585"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372" name="Google Shape;372;p19"/>
              <p:cNvSpPr/>
              <p:nvPr/>
            </p:nvSpPr>
            <p:spPr>
              <a:xfrm>
                <a:off x="3715415" y="2359883"/>
                <a:ext cx="156318" cy="156318"/>
              </a:xfrm>
              <a:custGeom>
                <a:avLst/>
                <a:gdLst/>
                <a:ahLst/>
                <a:cxnLst/>
                <a:rect l="l" t="t" r="r" b="b"/>
                <a:pathLst>
                  <a:path w="4930" h="4930" extrusionOk="0">
                    <a:moveTo>
                      <a:pt x="2465" y="0"/>
                    </a:moveTo>
                    <a:cubicBezTo>
                      <a:pt x="1107" y="0"/>
                      <a:pt x="0" y="1107"/>
                      <a:pt x="0" y="2465"/>
                    </a:cubicBezTo>
                    <a:cubicBezTo>
                      <a:pt x="0" y="3822"/>
                      <a:pt x="1107" y="4929"/>
                      <a:pt x="2465" y="4929"/>
                    </a:cubicBezTo>
                    <a:cubicBezTo>
                      <a:pt x="3822" y="4929"/>
                      <a:pt x="4929" y="3822"/>
                      <a:pt x="4929" y="2465"/>
                    </a:cubicBezTo>
                    <a:cubicBezTo>
                      <a:pt x="4929" y="1107"/>
                      <a:pt x="3822" y="0"/>
                      <a:pt x="2465" y="0"/>
                    </a:cubicBezTo>
                    <a:close/>
                  </a:path>
                </a:pathLst>
              </a:custGeom>
              <a:solidFill>
                <a:srgbClr val="4949E7"/>
              </a:solidFill>
              <a:ln>
                <a:noFill/>
              </a:ln>
            </p:spPr>
            <p:txBody>
              <a:bodyPr spcFirstLastPara="1" wrap="square" lIns="91425" tIns="91425" rIns="91425" bIns="91425" anchor="ctr" anchorCtr="0">
                <a:noAutofit/>
              </a:bodyPr>
              <a:lstStyle/>
              <a:p>
                <a:endParaRPr dirty="0"/>
              </a:p>
            </p:txBody>
          </p:sp>
          <p:sp>
            <p:nvSpPr>
              <p:cNvPr id="373" name="Google Shape;373;p19"/>
              <p:cNvSpPr/>
              <p:nvPr/>
            </p:nvSpPr>
            <p:spPr>
              <a:xfrm>
                <a:off x="3161964" y="2837048"/>
                <a:ext cx="1263576" cy="1263956"/>
              </a:xfrm>
              <a:custGeom>
                <a:avLst/>
                <a:gdLst/>
                <a:ahLst/>
                <a:cxnLst/>
                <a:rect l="l" t="t" r="r" b="b"/>
                <a:pathLst>
                  <a:path w="39851" h="39863" extrusionOk="0">
                    <a:moveTo>
                      <a:pt x="19920" y="1"/>
                    </a:moveTo>
                    <a:cubicBezTo>
                      <a:pt x="8918" y="1"/>
                      <a:pt x="1" y="8930"/>
                      <a:pt x="1" y="19932"/>
                    </a:cubicBezTo>
                    <a:cubicBezTo>
                      <a:pt x="1" y="30933"/>
                      <a:pt x="8918" y="39863"/>
                      <a:pt x="19920" y="39863"/>
                    </a:cubicBezTo>
                    <a:cubicBezTo>
                      <a:pt x="30933" y="39863"/>
                      <a:pt x="39851" y="30933"/>
                      <a:pt x="39851" y="19932"/>
                    </a:cubicBezTo>
                    <a:cubicBezTo>
                      <a:pt x="39851" y="8930"/>
                      <a:pt x="30933" y="1"/>
                      <a:pt x="19920" y="1"/>
                    </a:cubicBezTo>
                    <a:close/>
                  </a:path>
                </a:pathLst>
              </a:custGeom>
              <a:solidFill>
                <a:srgbClr val="4949E7"/>
              </a:solidFill>
              <a:ln>
                <a:noFill/>
              </a:ln>
            </p:spPr>
            <p:txBody>
              <a:bodyPr spcFirstLastPara="1" wrap="square" lIns="91425" tIns="91425" rIns="91425" bIns="91425" anchor="ctr" anchorCtr="0">
                <a:noAutofit/>
              </a:bodyPr>
              <a:lstStyle/>
              <a:p>
                <a:endParaRPr dirty="0"/>
              </a:p>
            </p:txBody>
          </p:sp>
          <p:sp>
            <p:nvSpPr>
              <p:cNvPr id="374" name="Google Shape;374;p19"/>
              <p:cNvSpPr/>
              <p:nvPr/>
            </p:nvSpPr>
            <p:spPr>
              <a:xfrm>
                <a:off x="3249540" y="2924624"/>
                <a:ext cx="1088423" cy="1088804"/>
              </a:xfrm>
              <a:custGeom>
                <a:avLst/>
                <a:gdLst/>
                <a:ahLst/>
                <a:cxnLst/>
                <a:rect l="l" t="t" r="r" b="b"/>
                <a:pathLst>
                  <a:path w="34327" h="34339" extrusionOk="0">
                    <a:moveTo>
                      <a:pt x="17158" y="1"/>
                    </a:moveTo>
                    <a:cubicBezTo>
                      <a:pt x="7680" y="1"/>
                      <a:pt x="1" y="7692"/>
                      <a:pt x="1" y="17170"/>
                    </a:cubicBezTo>
                    <a:cubicBezTo>
                      <a:pt x="1" y="26647"/>
                      <a:pt x="7680" y="34338"/>
                      <a:pt x="17158" y="34338"/>
                    </a:cubicBezTo>
                    <a:cubicBezTo>
                      <a:pt x="26635" y="34338"/>
                      <a:pt x="34326" y="26647"/>
                      <a:pt x="34326" y="17170"/>
                    </a:cubicBezTo>
                    <a:cubicBezTo>
                      <a:pt x="34326" y="7692"/>
                      <a:pt x="26635" y="1"/>
                      <a:pt x="17158" y="1"/>
                    </a:cubicBezTo>
                    <a:close/>
                  </a:path>
                </a:pathLst>
              </a:custGeom>
              <a:solidFill>
                <a:srgbClr val="FFFFFF"/>
              </a:solidFill>
              <a:ln>
                <a:noFill/>
              </a:ln>
            </p:spPr>
            <p:txBody>
              <a:bodyPr spcFirstLastPara="1" wrap="square" lIns="91425" tIns="91425" rIns="91425" bIns="91425" anchor="ctr" anchorCtr="0">
                <a:noAutofit/>
              </a:bodyPr>
              <a:lstStyle/>
              <a:p>
                <a:pPr lvl="0" algn="ctr"/>
                <a:r>
                  <a:rPr lang="mn-MN" sz="1050" dirty="0">
                    <a:latin typeface="Fira Sans Extra Condensed"/>
                    <a:ea typeface="Ebrima" panose="02000000000000000000" pitchFamily="2" charset="0"/>
                    <a:cs typeface="Ebrima" panose="02000000000000000000" pitchFamily="2" charset="0"/>
                  </a:rPr>
                  <a:t>Бодлогын баримт бичигт тусгагдсан зорилтын хүрээнд</a:t>
                </a:r>
                <a:endParaRPr sz="1050" dirty="0">
                  <a:latin typeface="Fira Sans Extra Condensed"/>
                  <a:ea typeface="Ebrima" panose="02000000000000000000" pitchFamily="2" charset="0"/>
                  <a:cs typeface="Ebrima" panose="02000000000000000000" pitchFamily="2" charset="0"/>
                  <a:sym typeface="Fira Sans Extra Condensed"/>
                </a:endParaRPr>
              </a:p>
            </p:txBody>
          </p:sp>
          <p:sp>
            <p:nvSpPr>
              <p:cNvPr id="375" name="Google Shape;375;p19"/>
              <p:cNvSpPr/>
              <p:nvPr/>
            </p:nvSpPr>
            <p:spPr>
              <a:xfrm rot="-5400000">
                <a:off x="3637723" y="1381575"/>
                <a:ext cx="311675" cy="315225"/>
              </a:xfrm>
              <a:custGeom>
                <a:avLst/>
                <a:gdLst/>
                <a:ahLst/>
                <a:cxnLst/>
                <a:rect l="l" t="t" r="r" b="b"/>
                <a:pathLst>
                  <a:path w="12467" h="12609" extrusionOk="0">
                    <a:moveTo>
                      <a:pt x="5620" y="4477"/>
                    </a:moveTo>
                    <a:cubicBezTo>
                      <a:pt x="6240" y="4477"/>
                      <a:pt x="6752" y="4989"/>
                      <a:pt x="6752" y="5620"/>
                    </a:cubicBezTo>
                    <a:cubicBezTo>
                      <a:pt x="6752" y="5846"/>
                      <a:pt x="6692" y="6060"/>
                      <a:pt x="6573" y="6239"/>
                    </a:cubicBezTo>
                    <a:lnTo>
                      <a:pt x="5859" y="5525"/>
                    </a:lnTo>
                    <a:cubicBezTo>
                      <a:pt x="5793" y="5453"/>
                      <a:pt x="5707" y="5418"/>
                      <a:pt x="5619" y="5418"/>
                    </a:cubicBezTo>
                    <a:cubicBezTo>
                      <a:pt x="5531" y="5418"/>
                      <a:pt x="5442" y="5453"/>
                      <a:pt x="5370" y="5525"/>
                    </a:cubicBezTo>
                    <a:cubicBezTo>
                      <a:pt x="5239" y="5656"/>
                      <a:pt x="5239" y="5870"/>
                      <a:pt x="5370" y="6001"/>
                    </a:cubicBezTo>
                    <a:lnTo>
                      <a:pt x="6037" y="6680"/>
                    </a:lnTo>
                    <a:cubicBezTo>
                      <a:pt x="5906" y="6727"/>
                      <a:pt x="5763" y="6763"/>
                      <a:pt x="5620" y="6763"/>
                    </a:cubicBezTo>
                    <a:cubicBezTo>
                      <a:pt x="4989" y="6763"/>
                      <a:pt x="4477" y="6251"/>
                      <a:pt x="4477" y="5620"/>
                    </a:cubicBezTo>
                    <a:cubicBezTo>
                      <a:pt x="4477" y="4989"/>
                      <a:pt x="4989" y="4477"/>
                      <a:pt x="5620" y="4477"/>
                    </a:cubicBezTo>
                    <a:close/>
                    <a:moveTo>
                      <a:pt x="5620" y="2584"/>
                    </a:moveTo>
                    <a:cubicBezTo>
                      <a:pt x="7287" y="2584"/>
                      <a:pt x="8657" y="3941"/>
                      <a:pt x="8657" y="5620"/>
                    </a:cubicBezTo>
                    <a:cubicBezTo>
                      <a:pt x="8657" y="6370"/>
                      <a:pt x="8383" y="7061"/>
                      <a:pt x="7930" y="7584"/>
                    </a:cubicBezTo>
                    <a:lnTo>
                      <a:pt x="7061" y="6727"/>
                    </a:lnTo>
                    <a:cubicBezTo>
                      <a:pt x="7299" y="6418"/>
                      <a:pt x="7442" y="6037"/>
                      <a:pt x="7442" y="5620"/>
                    </a:cubicBezTo>
                    <a:cubicBezTo>
                      <a:pt x="7442" y="4608"/>
                      <a:pt x="6621" y="3798"/>
                      <a:pt x="5620" y="3798"/>
                    </a:cubicBezTo>
                    <a:cubicBezTo>
                      <a:pt x="4608" y="3798"/>
                      <a:pt x="3787" y="4608"/>
                      <a:pt x="3787" y="5620"/>
                    </a:cubicBezTo>
                    <a:cubicBezTo>
                      <a:pt x="3787" y="6620"/>
                      <a:pt x="4608" y="7442"/>
                      <a:pt x="5620" y="7442"/>
                    </a:cubicBezTo>
                    <a:cubicBezTo>
                      <a:pt x="5954" y="7442"/>
                      <a:pt x="6275" y="7346"/>
                      <a:pt x="6549" y="7180"/>
                    </a:cubicBezTo>
                    <a:lnTo>
                      <a:pt x="7418" y="8049"/>
                    </a:lnTo>
                    <a:cubicBezTo>
                      <a:pt x="6918" y="8430"/>
                      <a:pt x="6299" y="8656"/>
                      <a:pt x="5620" y="8656"/>
                    </a:cubicBezTo>
                    <a:cubicBezTo>
                      <a:pt x="3942" y="8656"/>
                      <a:pt x="2572" y="7299"/>
                      <a:pt x="2572" y="5620"/>
                    </a:cubicBezTo>
                    <a:cubicBezTo>
                      <a:pt x="2572" y="3941"/>
                      <a:pt x="3942" y="2584"/>
                      <a:pt x="5620" y="2584"/>
                    </a:cubicBezTo>
                    <a:close/>
                    <a:moveTo>
                      <a:pt x="5620" y="679"/>
                    </a:moveTo>
                    <a:cubicBezTo>
                      <a:pt x="8335" y="679"/>
                      <a:pt x="10550" y="2893"/>
                      <a:pt x="10550" y="5620"/>
                    </a:cubicBezTo>
                    <a:cubicBezTo>
                      <a:pt x="10550" y="6894"/>
                      <a:pt x="10061" y="8049"/>
                      <a:pt x="9264" y="8930"/>
                    </a:cubicBezTo>
                    <a:lnTo>
                      <a:pt x="8407" y="8073"/>
                    </a:lnTo>
                    <a:cubicBezTo>
                      <a:pt x="8990" y="7418"/>
                      <a:pt x="9335" y="6561"/>
                      <a:pt x="9335" y="5620"/>
                    </a:cubicBezTo>
                    <a:cubicBezTo>
                      <a:pt x="9335" y="3560"/>
                      <a:pt x="7668" y="1893"/>
                      <a:pt x="5620" y="1893"/>
                    </a:cubicBezTo>
                    <a:cubicBezTo>
                      <a:pt x="3561" y="1893"/>
                      <a:pt x="1894" y="3560"/>
                      <a:pt x="1894" y="5620"/>
                    </a:cubicBezTo>
                    <a:cubicBezTo>
                      <a:pt x="1894" y="7668"/>
                      <a:pt x="3561" y="9347"/>
                      <a:pt x="5620" y="9347"/>
                    </a:cubicBezTo>
                    <a:cubicBezTo>
                      <a:pt x="6478" y="9347"/>
                      <a:pt x="7275" y="9037"/>
                      <a:pt x="7906" y="8537"/>
                    </a:cubicBezTo>
                    <a:lnTo>
                      <a:pt x="8776" y="9406"/>
                    </a:lnTo>
                    <a:cubicBezTo>
                      <a:pt x="7918" y="10120"/>
                      <a:pt x="6811" y="10549"/>
                      <a:pt x="5620" y="10549"/>
                    </a:cubicBezTo>
                    <a:cubicBezTo>
                      <a:pt x="2894" y="10549"/>
                      <a:pt x="679" y="8335"/>
                      <a:pt x="679" y="5620"/>
                    </a:cubicBezTo>
                    <a:cubicBezTo>
                      <a:pt x="679" y="2893"/>
                      <a:pt x="2894" y="679"/>
                      <a:pt x="5620" y="679"/>
                    </a:cubicBezTo>
                    <a:close/>
                    <a:moveTo>
                      <a:pt x="5620" y="0"/>
                    </a:moveTo>
                    <a:cubicBezTo>
                      <a:pt x="2513" y="0"/>
                      <a:pt x="1" y="2524"/>
                      <a:pt x="1" y="5620"/>
                    </a:cubicBezTo>
                    <a:cubicBezTo>
                      <a:pt x="1" y="8716"/>
                      <a:pt x="2513" y="11240"/>
                      <a:pt x="5620" y="11240"/>
                    </a:cubicBezTo>
                    <a:cubicBezTo>
                      <a:pt x="7002" y="11240"/>
                      <a:pt x="8276" y="10728"/>
                      <a:pt x="9264" y="9894"/>
                    </a:cubicBezTo>
                    <a:lnTo>
                      <a:pt x="9716" y="10359"/>
                    </a:lnTo>
                    <a:lnTo>
                      <a:pt x="9716" y="12264"/>
                    </a:lnTo>
                    <a:cubicBezTo>
                      <a:pt x="9716" y="12454"/>
                      <a:pt x="9871" y="12609"/>
                      <a:pt x="10061" y="12609"/>
                    </a:cubicBezTo>
                    <a:cubicBezTo>
                      <a:pt x="10252" y="12609"/>
                      <a:pt x="10407" y="12454"/>
                      <a:pt x="10407" y="12264"/>
                    </a:cubicBezTo>
                    <a:lnTo>
                      <a:pt x="10407" y="10549"/>
                    </a:lnTo>
                    <a:lnTo>
                      <a:pt x="12121" y="10549"/>
                    </a:lnTo>
                    <a:cubicBezTo>
                      <a:pt x="12312" y="10549"/>
                      <a:pt x="12467" y="10406"/>
                      <a:pt x="12467" y="10216"/>
                    </a:cubicBezTo>
                    <a:cubicBezTo>
                      <a:pt x="12467" y="10025"/>
                      <a:pt x="12312" y="9870"/>
                      <a:pt x="12121" y="9870"/>
                    </a:cubicBezTo>
                    <a:lnTo>
                      <a:pt x="10204" y="9870"/>
                    </a:lnTo>
                    <a:lnTo>
                      <a:pt x="9752" y="9418"/>
                    </a:lnTo>
                    <a:cubicBezTo>
                      <a:pt x="10669" y="8406"/>
                      <a:pt x="11240" y="7084"/>
                      <a:pt x="11240" y="5620"/>
                    </a:cubicBezTo>
                    <a:cubicBezTo>
                      <a:pt x="11240" y="2524"/>
                      <a:pt x="8716" y="0"/>
                      <a:pt x="5620" y="0"/>
                    </a:cubicBezTo>
                    <a:close/>
                  </a:path>
                </a:pathLst>
              </a:custGeom>
              <a:solidFill>
                <a:srgbClr val="4949E7"/>
              </a:solidFill>
              <a:ln>
                <a:noFill/>
              </a:ln>
            </p:spPr>
            <p:txBody>
              <a:bodyPr spcFirstLastPara="1" wrap="square" lIns="91425" tIns="91425" rIns="91425" bIns="91425" anchor="ctr" anchorCtr="0">
                <a:noAutofit/>
              </a:bodyPr>
              <a:lstStyle/>
              <a:p>
                <a:endParaRPr dirty="0"/>
              </a:p>
            </p:txBody>
          </p:sp>
        </p:grpSp>
        <p:grpSp>
          <p:nvGrpSpPr>
            <p:cNvPr id="376" name="Google Shape;376;p19"/>
            <p:cNvGrpSpPr/>
            <p:nvPr/>
          </p:nvGrpSpPr>
          <p:grpSpPr>
            <a:xfrm>
              <a:off x="8946160" y="2944668"/>
              <a:ext cx="1263956" cy="2675858"/>
              <a:chOff x="4715052" y="1448167"/>
              <a:chExt cx="1263956" cy="2675858"/>
            </a:xfrm>
          </p:grpSpPr>
          <p:sp>
            <p:nvSpPr>
              <p:cNvPr id="377" name="Google Shape;377;p19"/>
              <p:cNvSpPr/>
              <p:nvPr/>
            </p:nvSpPr>
            <p:spPr>
              <a:xfrm>
                <a:off x="4874762" y="3409282"/>
                <a:ext cx="944566" cy="288475"/>
              </a:xfrm>
              <a:custGeom>
                <a:avLst/>
                <a:gdLst/>
                <a:ahLst/>
                <a:cxnLst/>
                <a:rect l="l" t="t" r="r" b="b"/>
                <a:pathLst>
                  <a:path w="29790" h="9098" extrusionOk="0">
                    <a:moveTo>
                      <a:pt x="4548" y="1"/>
                    </a:moveTo>
                    <a:cubicBezTo>
                      <a:pt x="2036" y="1"/>
                      <a:pt x="0" y="2037"/>
                      <a:pt x="0" y="4549"/>
                    </a:cubicBezTo>
                    <a:cubicBezTo>
                      <a:pt x="0" y="7061"/>
                      <a:pt x="2036" y="9097"/>
                      <a:pt x="4548" y="9097"/>
                    </a:cubicBezTo>
                    <a:lnTo>
                      <a:pt x="25241" y="9097"/>
                    </a:lnTo>
                    <a:cubicBezTo>
                      <a:pt x="27754" y="9097"/>
                      <a:pt x="29790" y="7061"/>
                      <a:pt x="29790" y="4549"/>
                    </a:cubicBezTo>
                    <a:cubicBezTo>
                      <a:pt x="29790" y="2037"/>
                      <a:pt x="27754" y="1"/>
                      <a:pt x="25241" y="1"/>
                    </a:cubicBezTo>
                    <a:close/>
                  </a:path>
                </a:pathLst>
              </a:custGeom>
              <a:solidFill>
                <a:srgbClr val="5EB2FC"/>
              </a:solidFill>
              <a:ln>
                <a:noFill/>
              </a:ln>
            </p:spPr>
            <p:txBody>
              <a:bodyPr spcFirstLastPara="1" wrap="square" lIns="91425" tIns="91425" rIns="91425" bIns="91425" anchor="ctr" anchorCtr="0">
                <a:noAutofit/>
              </a:bodyPr>
              <a:lstStyle/>
              <a:p>
                <a:pPr algn="ctr"/>
                <a:r>
                  <a:rPr lang="en" sz="1500" dirty="0">
                    <a:solidFill>
                      <a:srgbClr val="FFFFFF"/>
                    </a:solidFill>
                    <a:latin typeface="Fira Sans Extra Condensed Medium"/>
                    <a:ea typeface="Fira Sans Extra Condensed Medium"/>
                    <a:cs typeface="Fira Sans Extra Condensed Medium"/>
                    <a:sym typeface="Fira Sans Extra Condensed Medium"/>
                  </a:rPr>
                  <a:t>3</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378" name="Google Shape;378;p19"/>
              <p:cNvSpPr/>
              <p:nvPr/>
            </p:nvSpPr>
            <p:spPr>
              <a:xfrm>
                <a:off x="5201315" y="2965400"/>
                <a:ext cx="291455" cy="291487"/>
              </a:xfrm>
              <a:custGeom>
                <a:avLst/>
                <a:gdLst/>
                <a:ahLst/>
                <a:cxnLst/>
                <a:rect l="l" t="t" r="r" b="b"/>
                <a:pathLst>
                  <a:path w="9192" h="9193" extrusionOk="0">
                    <a:moveTo>
                      <a:pt x="4596" y="1"/>
                    </a:moveTo>
                    <a:cubicBezTo>
                      <a:pt x="2060" y="1"/>
                      <a:pt x="0" y="2061"/>
                      <a:pt x="0" y="4597"/>
                    </a:cubicBezTo>
                    <a:cubicBezTo>
                      <a:pt x="0" y="7133"/>
                      <a:pt x="2060" y="9192"/>
                      <a:pt x="4596" y="9192"/>
                    </a:cubicBezTo>
                    <a:cubicBezTo>
                      <a:pt x="7132" y="9192"/>
                      <a:pt x="9192" y="7133"/>
                      <a:pt x="9192" y="4597"/>
                    </a:cubicBezTo>
                    <a:cubicBezTo>
                      <a:pt x="9192" y="2061"/>
                      <a:pt x="7132" y="1"/>
                      <a:pt x="4596"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379" name="Google Shape;379;p19"/>
              <p:cNvSpPr/>
              <p:nvPr/>
            </p:nvSpPr>
            <p:spPr>
              <a:xfrm>
                <a:off x="5268884" y="3032968"/>
                <a:ext cx="156318" cy="156350"/>
              </a:xfrm>
              <a:custGeom>
                <a:avLst/>
                <a:gdLst/>
                <a:ahLst/>
                <a:cxnLst/>
                <a:rect l="l" t="t" r="r" b="b"/>
                <a:pathLst>
                  <a:path w="4930" h="4931" extrusionOk="0">
                    <a:moveTo>
                      <a:pt x="2465" y="1"/>
                    </a:moveTo>
                    <a:cubicBezTo>
                      <a:pt x="1108" y="1"/>
                      <a:pt x="0" y="1108"/>
                      <a:pt x="0" y="2466"/>
                    </a:cubicBezTo>
                    <a:cubicBezTo>
                      <a:pt x="0" y="3823"/>
                      <a:pt x="1108" y="4930"/>
                      <a:pt x="2465" y="4930"/>
                    </a:cubicBezTo>
                    <a:cubicBezTo>
                      <a:pt x="3822" y="4930"/>
                      <a:pt x="4929" y="3823"/>
                      <a:pt x="4929" y="2466"/>
                    </a:cubicBezTo>
                    <a:cubicBezTo>
                      <a:pt x="4929" y="1108"/>
                      <a:pt x="3822" y="1"/>
                      <a:pt x="2465" y="1"/>
                    </a:cubicBezTo>
                    <a:close/>
                  </a:path>
                </a:pathLst>
              </a:custGeom>
              <a:solidFill>
                <a:srgbClr val="5EB2FC"/>
              </a:solidFill>
              <a:ln>
                <a:noFill/>
              </a:ln>
            </p:spPr>
            <p:txBody>
              <a:bodyPr spcFirstLastPara="1" wrap="square" lIns="91425" tIns="91425" rIns="91425" bIns="91425" anchor="ctr" anchorCtr="0">
                <a:noAutofit/>
              </a:bodyPr>
              <a:lstStyle/>
              <a:p>
                <a:endParaRPr dirty="0"/>
              </a:p>
            </p:txBody>
          </p:sp>
          <p:sp>
            <p:nvSpPr>
              <p:cNvPr id="380" name="Google Shape;380;p19"/>
              <p:cNvSpPr/>
              <p:nvPr/>
            </p:nvSpPr>
            <p:spPr>
              <a:xfrm>
                <a:off x="4715052" y="1448167"/>
                <a:ext cx="1263956" cy="1263956"/>
              </a:xfrm>
              <a:custGeom>
                <a:avLst/>
                <a:gdLst/>
                <a:ahLst/>
                <a:cxnLst/>
                <a:rect l="l" t="t" r="r" b="b"/>
                <a:pathLst>
                  <a:path w="39863" h="39863" extrusionOk="0">
                    <a:moveTo>
                      <a:pt x="19932" y="1"/>
                    </a:moveTo>
                    <a:cubicBezTo>
                      <a:pt x="8931" y="1"/>
                      <a:pt x="1" y="8930"/>
                      <a:pt x="1" y="19932"/>
                    </a:cubicBezTo>
                    <a:cubicBezTo>
                      <a:pt x="1" y="30933"/>
                      <a:pt x="8931" y="39863"/>
                      <a:pt x="19932" y="39863"/>
                    </a:cubicBezTo>
                    <a:cubicBezTo>
                      <a:pt x="30933" y="39863"/>
                      <a:pt x="39863" y="30933"/>
                      <a:pt x="39863" y="19932"/>
                    </a:cubicBezTo>
                    <a:cubicBezTo>
                      <a:pt x="39863" y="8930"/>
                      <a:pt x="30933" y="1"/>
                      <a:pt x="19932" y="1"/>
                    </a:cubicBezTo>
                    <a:close/>
                  </a:path>
                </a:pathLst>
              </a:custGeom>
              <a:solidFill>
                <a:srgbClr val="5EB2FC"/>
              </a:solidFill>
              <a:ln>
                <a:noFill/>
              </a:ln>
            </p:spPr>
            <p:txBody>
              <a:bodyPr spcFirstLastPara="1" wrap="square" lIns="91425" tIns="91425" rIns="91425" bIns="91425" anchor="ctr" anchorCtr="0">
                <a:noAutofit/>
              </a:bodyPr>
              <a:lstStyle/>
              <a:p>
                <a:endParaRPr dirty="0"/>
              </a:p>
            </p:txBody>
          </p:sp>
          <p:sp>
            <p:nvSpPr>
              <p:cNvPr id="381" name="Google Shape;381;p19"/>
              <p:cNvSpPr/>
              <p:nvPr/>
            </p:nvSpPr>
            <p:spPr>
              <a:xfrm>
                <a:off x="4802659" y="1535743"/>
                <a:ext cx="1088772" cy="1088804"/>
              </a:xfrm>
              <a:custGeom>
                <a:avLst/>
                <a:gdLst/>
                <a:ahLst/>
                <a:cxnLst/>
                <a:rect l="l" t="t" r="r" b="b"/>
                <a:pathLst>
                  <a:path w="34338" h="34339" extrusionOk="0">
                    <a:moveTo>
                      <a:pt x="17169" y="1"/>
                    </a:moveTo>
                    <a:cubicBezTo>
                      <a:pt x="7692" y="1"/>
                      <a:pt x="0" y="7692"/>
                      <a:pt x="0" y="17170"/>
                    </a:cubicBezTo>
                    <a:cubicBezTo>
                      <a:pt x="0" y="26647"/>
                      <a:pt x="7692" y="34338"/>
                      <a:pt x="17169" y="34338"/>
                    </a:cubicBezTo>
                    <a:cubicBezTo>
                      <a:pt x="26646" y="34338"/>
                      <a:pt x="34338" y="26647"/>
                      <a:pt x="34338" y="17170"/>
                    </a:cubicBezTo>
                    <a:cubicBezTo>
                      <a:pt x="34338" y="7692"/>
                      <a:pt x="26646" y="1"/>
                      <a:pt x="17169" y="1"/>
                    </a:cubicBezTo>
                    <a:close/>
                  </a:path>
                </a:pathLst>
              </a:custGeom>
              <a:solidFill>
                <a:srgbClr val="FFFFFF"/>
              </a:solidFill>
              <a:ln>
                <a:noFill/>
              </a:ln>
            </p:spPr>
            <p:txBody>
              <a:bodyPr spcFirstLastPara="1" wrap="square" lIns="91425" tIns="91425" rIns="91425" bIns="91425" anchor="ctr" anchorCtr="0">
                <a:noAutofit/>
              </a:bodyPr>
              <a:lstStyle/>
              <a:p>
                <a:pPr algn="ctr"/>
                <a:r>
                  <a:rPr lang="mn-MN" sz="1050" dirty="0">
                    <a:latin typeface="Fira Sans Extra Condensed"/>
                    <a:ea typeface="Ebrima" panose="02000000000000000000" pitchFamily="2" charset="0"/>
                    <a:cs typeface="Ebrima" panose="02000000000000000000" pitchFamily="2" charset="0"/>
                  </a:rPr>
                  <a:t>Хуулиар хүлээх чиг үүргийн хүрээнд</a:t>
                </a:r>
                <a:endParaRPr sz="1050" dirty="0">
                  <a:latin typeface="Fira Sans Extra Condensed"/>
                  <a:ea typeface="Ebrima" panose="02000000000000000000" pitchFamily="2" charset="0"/>
                  <a:cs typeface="Ebrima" panose="02000000000000000000" pitchFamily="2" charset="0"/>
                  <a:sym typeface="Fira Sans Extra Condensed"/>
                </a:endParaRPr>
              </a:p>
            </p:txBody>
          </p:sp>
          <p:sp>
            <p:nvSpPr>
              <p:cNvPr id="382" name="Google Shape;382;p19"/>
              <p:cNvSpPr/>
              <p:nvPr/>
            </p:nvSpPr>
            <p:spPr>
              <a:xfrm>
                <a:off x="5210125" y="3850150"/>
                <a:ext cx="273850" cy="273875"/>
              </a:xfrm>
              <a:custGeom>
                <a:avLst/>
                <a:gdLst/>
                <a:ahLst/>
                <a:cxnLst/>
                <a:rect l="l" t="t" r="r" b="b"/>
                <a:pathLst>
                  <a:path w="10954" h="10955" extrusionOk="0">
                    <a:moveTo>
                      <a:pt x="5132" y="763"/>
                    </a:moveTo>
                    <a:lnTo>
                      <a:pt x="5132" y="2668"/>
                    </a:lnTo>
                    <a:cubicBezTo>
                      <a:pt x="4643" y="2679"/>
                      <a:pt x="4167" y="2727"/>
                      <a:pt x="3715" y="2810"/>
                    </a:cubicBezTo>
                    <a:cubicBezTo>
                      <a:pt x="4060" y="1715"/>
                      <a:pt x="4584" y="977"/>
                      <a:pt x="5132" y="763"/>
                    </a:cubicBezTo>
                    <a:close/>
                    <a:moveTo>
                      <a:pt x="5822" y="763"/>
                    </a:moveTo>
                    <a:cubicBezTo>
                      <a:pt x="6370" y="977"/>
                      <a:pt x="6894" y="1715"/>
                      <a:pt x="7239" y="2810"/>
                    </a:cubicBezTo>
                    <a:cubicBezTo>
                      <a:pt x="6787" y="2727"/>
                      <a:pt x="6310" y="2679"/>
                      <a:pt x="5822" y="2668"/>
                    </a:cubicBezTo>
                    <a:lnTo>
                      <a:pt x="5822" y="763"/>
                    </a:lnTo>
                    <a:close/>
                    <a:moveTo>
                      <a:pt x="3858" y="977"/>
                    </a:moveTo>
                    <a:cubicBezTo>
                      <a:pt x="3477" y="1489"/>
                      <a:pt x="3167" y="2167"/>
                      <a:pt x="2965" y="2965"/>
                    </a:cubicBezTo>
                    <a:cubicBezTo>
                      <a:pt x="2167" y="3180"/>
                      <a:pt x="1476" y="3477"/>
                      <a:pt x="976" y="3858"/>
                    </a:cubicBezTo>
                    <a:cubicBezTo>
                      <a:pt x="1453" y="2525"/>
                      <a:pt x="2512" y="1465"/>
                      <a:pt x="3858" y="977"/>
                    </a:cubicBezTo>
                    <a:close/>
                    <a:moveTo>
                      <a:pt x="7096" y="977"/>
                    </a:moveTo>
                    <a:lnTo>
                      <a:pt x="7096" y="977"/>
                    </a:lnTo>
                    <a:cubicBezTo>
                      <a:pt x="8442" y="1465"/>
                      <a:pt x="9501" y="2525"/>
                      <a:pt x="9977" y="3858"/>
                    </a:cubicBezTo>
                    <a:cubicBezTo>
                      <a:pt x="9477" y="3477"/>
                      <a:pt x="8787" y="3180"/>
                      <a:pt x="7989" y="2965"/>
                    </a:cubicBezTo>
                    <a:cubicBezTo>
                      <a:pt x="7787" y="2167"/>
                      <a:pt x="7477" y="1489"/>
                      <a:pt x="7096" y="977"/>
                    </a:cubicBezTo>
                    <a:close/>
                    <a:moveTo>
                      <a:pt x="2798" y="3715"/>
                    </a:moveTo>
                    <a:lnTo>
                      <a:pt x="2798" y="3715"/>
                    </a:lnTo>
                    <a:cubicBezTo>
                      <a:pt x="2727" y="4168"/>
                      <a:pt x="2679" y="4644"/>
                      <a:pt x="2667" y="5132"/>
                    </a:cubicBezTo>
                    <a:lnTo>
                      <a:pt x="762" y="5132"/>
                    </a:lnTo>
                    <a:cubicBezTo>
                      <a:pt x="976" y="4584"/>
                      <a:pt x="1703" y="4061"/>
                      <a:pt x="2798" y="3715"/>
                    </a:cubicBezTo>
                    <a:close/>
                    <a:moveTo>
                      <a:pt x="5132" y="3358"/>
                    </a:moveTo>
                    <a:lnTo>
                      <a:pt x="5132" y="5132"/>
                    </a:lnTo>
                    <a:lnTo>
                      <a:pt x="3346" y="5132"/>
                    </a:lnTo>
                    <a:cubicBezTo>
                      <a:pt x="3369" y="4561"/>
                      <a:pt x="3429" y="4013"/>
                      <a:pt x="3524" y="3537"/>
                    </a:cubicBezTo>
                    <a:cubicBezTo>
                      <a:pt x="4012" y="3430"/>
                      <a:pt x="4560" y="3370"/>
                      <a:pt x="5132" y="3358"/>
                    </a:cubicBezTo>
                    <a:close/>
                    <a:moveTo>
                      <a:pt x="5822" y="3358"/>
                    </a:moveTo>
                    <a:cubicBezTo>
                      <a:pt x="6394" y="3370"/>
                      <a:pt x="6941" y="3430"/>
                      <a:pt x="7430" y="3537"/>
                    </a:cubicBezTo>
                    <a:cubicBezTo>
                      <a:pt x="7525" y="4013"/>
                      <a:pt x="7584" y="4561"/>
                      <a:pt x="7608" y="5132"/>
                    </a:cubicBezTo>
                    <a:lnTo>
                      <a:pt x="5822" y="5132"/>
                    </a:lnTo>
                    <a:lnTo>
                      <a:pt x="5822" y="3358"/>
                    </a:lnTo>
                    <a:close/>
                    <a:moveTo>
                      <a:pt x="8156" y="3715"/>
                    </a:moveTo>
                    <a:lnTo>
                      <a:pt x="8156" y="3715"/>
                    </a:lnTo>
                    <a:cubicBezTo>
                      <a:pt x="9251" y="4061"/>
                      <a:pt x="9977" y="4584"/>
                      <a:pt x="10192" y="5132"/>
                    </a:cubicBezTo>
                    <a:lnTo>
                      <a:pt x="8287" y="5132"/>
                    </a:lnTo>
                    <a:cubicBezTo>
                      <a:pt x="8275" y="4644"/>
                      <a:pt x="8227" y="4168"/>
                      <a:pt x="8156" y="3715"/>
                    </a:cubicBezTo>
                    <a:close/>
                    <a:moveTo>
                      <a:pt x="2667" y="5823"/>
                    </a:moveTo>
                    <a:cubicBezTo>
                      <a:pt x="2679" y="6323"/>
                      <a:pt x="2727" y="6799"/>
                      <a:pt x="2798" y="7240"/>
                    </a:cubicBezTo>
                    <a:cubicBezTo>
                      <a:pt x="1703" y="6906"/>
                      <a:pt x="976" y="6370"/>
                      <a:pt x="762" y="5823"/>
                    </a:cubicBezTo>
                    <a:close/>
                    <a:moveTo>
                      <a:pt x="10192" y="5823"/>
                    </a:moveTo>
                    <a:cubicBezTo>
                      <a:pt x="9977" y="6370"/>
                      <a:pt x="9251" y="6906"/>
                      <a:pt x="8156" y="7240"/>
                    </a:cubicBezTo>
                    <a:cubicBezTo>
                      <a:pt x="8227" y="6799"/>
                      <a:pt x="8275" y="6323"/>
                      <a:pt x="8287" y="5823"/>
                    </a:cubicBezTo>
                    <a:close/>
                    <a:moveTo>
                      <a:pt x="5132" y="5823"/>
                    </a:moveTo>
                    <a:lnTo>
                      <a:pt x="5132" y="7609"/>
                    </a:lnTo>
                    <a:cubicBezTo>
                      <a:pt x="4560" y="7585"/>
                      <a:pt x="4012" y="7525"/>
                      <a:pt x="3524" y="7430"/>
                    </a:cubicBezTo>
                    <a:cubicBezTo>
                      <a:pt x="3429" y="6942"/>
                      <a:pt x="3369" y="6406"/>
                      <a:pt x="3346" y="5823"/>
                    </a:cubicBezTo>
                    <a:close/>
                    <a:moveTo>
                      <a:pt x="7608" y="5823"/>
                    </a:moveTo>
                    <a:cubicBezTo>
                      <a:pt x="7584" y="6406"/>
                      <a:pt x="7525" y="6942"/>
                      <a:pt x="7430" y="7430"/>
                    </a:cubicBezTo>
                    <a:cubicBezTo>
                      <a:pt x="6941" y="7525"/>
                      <a:pt x="6394" y="7585"/>
                      <a:pt x="5822" y="7609"/>
                    </a:cubicBezTo>
                    <a:lnTo>
                      <a:pt x="5822" y="5823"/>
                    </a:lnTo>
                    <a:close/>
                    <a:moveTo>
                      <a:pt x="976" y="7097"/>
                    </a:moveTo>
                    <a:lnTo>
                      <a:pt x="976" y="7097"/>
                    </a:lnTo>
                    <a:cubicBezTo>
                      <a:pt x="1476" y="7478"/>
                      <a:pt x="2167" y="7787"/>
                      <a:pt x="2965" y="7990"/>
                    </a:cubicBezTo>
                    <a:cubicBezTo>
                      <a:pt x="3167" y="8799"/>
                      <a:pt x="3477" y="9478"/>
                      <a:pt x="3858" y="9978"/>
                    </a:cubicBezTo>
                    <a:cubicBezTo>
                      <a:pt x="2512" y="9502"/>
                      <a:pt x="1453" y="8442"/>
                      <a:pt x="976" y="7097"/>
                    </a:cubicBezTo>
                    <a:close/>
                    <a:moveTo>
                      <a:pt x="9977" y="7097"/>
                    </a:moveTo>
                    <a:cubicBezTo>
                      <a:pt x="9501" y="8442"/>
                      <a:pt x="8442" y="9502"/>
                      <a:pt x="7096" y="9978"/>
                    </a:cubicBezTo>
                    <a:cubicBezTo>
                      <a:pt x="7477" y="9478"/>
                      <a:pt x="7787" y="8799"/>
                      <a:pt x="7989" y="7990"/>
                    </a:cubicBezTo>
                    <a:cubicBezTo>
                      <a:pt x="8787" y="7787"/>
                      <a:pt x="9477" y="7478"/>
                      <a:pt x="9977" y="7097"/>
                    </a:cubicBezTo>
                    <a:close/>
                    <a:moveTo>
                      <a:pt x="3715" y="8156"/>
                    </a:moveTo>
                    <a:cubicBezTo>
                      <a:pt x="4167" y="8228"/>
                      <a:pt x="4643" y="8275"/>
                      <a:pt x="5132" y="8287"/>
                    </a:cubicBezTo>
                    <a:lnTo>
                      <a:pt x="5132" y="10192"/>
                    </a:lnTo>
                    <a:cubicBezTo>
                      <a:pt x="4584" y="9978"/>
                      <a:pt x="4060" y="9252"/>
                      <a:pt x="3715" y="8156"/>
                    </a:cubicBezTo>
                    <a:close/>
                    <a:moveTo>
                      <a:pt x="7239" y="8156"/>
                    </a:moveTo>
                    <a:cubicBezTo>
                      <a:pt x="6894" y="9252"/>
                      <a:pt x="6370" y="9978"/>
                      <a:pt x="5822" y="10204"/>
                    </a:cubicBezTo>
                    <a:lnTo>
                      <a:pt x="5822" y="8287"/>
                    </a:lnTo>
                    <a:cubicBezTo>
                      <a:pt x="6310" y="8275"/>
                      <a:pt x="6787" y="8228"/>
                      <a:pt x="7239" y="8156"/>
                    </a:cubicBezTo>
                    <a:close/>
                    <a:moveTo>
                      <a:pt x="5477" y="1"/>
                    </a:moveTo>
                    <a:cubicBezTo>
                      <a:pt x="2453" y="1"/>
                      <a:pt x="0" y="2465"/>
                      <a:pt x="0" y="5477"/>
                    </a:cubicBezTo>
                    <a:cubicBezTo>
                      <a:pt x="0" y="8502"/>
                      <a:pt x="2453" y="10954"/>
                      <a:pt x="5477" y="10954"/>
                    </a:cubicBezTo>
                    <a:cubicBezTo>
                      <a:pt x="8501" y="10954"/>
                      <a:pt x="10954" y="8502"/>
                      <a:pt x="10954" y="5477"/>
                    </a:cubicBezTo>
                    <a:cubicBezTo>
                      <a:pt x="10954" y="2465"/>
                      <a:pt x="8501" y="1"/>
                      <a:pt x="5477" y="1"/>
                    </a:cubicBezTo>
                    <a:close/>
                  </a:path>
                </a:pathLst>
              </a:custGeom>
              <a:solidFill>
                <a:srgbClr val="5EB2FC"/>
              </a:solidFill>
              <a:ln>
                <a:noFill/>
              </a:ln>
            </p:spPr>
            <p:txBody>
              <a:bodyPr spcFirstLastPara="1" wrap="square" lIns="91425" tIns="91425" rIns="91425" bIns="91425" anchor="ctr" anchorCtr="0">
                <a:noAutofit/>
              </a:bodyPr>
              <a:lstStyle/>
              <a:p>
                <a:endParaRPr dirty="0"/>
              </a:p>
            </p:txBody>
          </p:sp>
        </p:grpSp>
        <p:grpSp>
          <p:nvGrpSpPr>
            <p:cNvPr id="383" name="Google Shape;383;p19"/>
            <p:cNvGrpSpPr/>
            <p:nvPr/>
          </p:nvGrpSpPr>
          <p:grpSpPr>
            <a:xfrm>
              <a:off x="10378201" y="2916176"/>
              <a:ext cx="1423404" cy="2779942"/>
              <a:chOff x="6147093" y="1419675"/>
              <a:chExt cx="1423404" cy="2779942"/>
            </a:xfrm>
          </p:grpSpPr>
          <p:sp>
            <p:nvSpPr>
              <p:cNvPr id="384" name="Google Shape;384;p19"/>
              <p:cNvSpPr/>
              <p:nvPr/>
            </p:nvSpPr>
            <p:spPr>
              <a:xfrm>
                <a:off x="6428230" y="1851425"/>
                <a:ext cx="944566" cy="288443"/>
              </a:xfrm>
              <a:custGeom>
                <a:avLst/>
                <a:gdLst/>
                <a:ahLst/>
                <a:cxnLst/>
                <a:rect l="l" t="t" r="r" b="b"/>
                <a:pathLst>
                  <a:path w="29790" h="9097" extrusionOk="0">
                    <a:moveTo>
                      <a:pt x="4549" y="0"/>
                    </a:moveTo>
                    <a:cubicBezTo>
                      <a:pt x="2036" y="0"/>
                      <a:pt x="0" y="2036"/>
                      <a:pt x="0" y="4548"/>
                    </a:cubicBezTo>
                    <a:cubicBezTo>
                      <a:pt x="0" y="7061"/>
                      <a:pt x="2036" y="9096"/>
                      <a:pt x="4549" y="9096"/>
                    </a:cubicBezTo>
                    <a:lnTo>
                      <a:pt x="25242" y="9096"/>
                    </a:lnTo>
                    <a:cubicBezTo>
                      <a:pt x="27754" y="9096"/>
                      <a:pt x="29790" y="7061"/>
                      <a:pt x="29790" y="4548"/>
                    </a:cubicBezTo>
                    <a:cubicBezTo>
                      <a:pt x="29790" y="2036"/>
                      <a:pt x="27754" y="0"/>
                      <a:pt x="25242" y="0"/>
                    </a:cubicBezTo>
                    <a:close/>
                  </a:path>
                </a:pathLst>
              </a:custGeom>
              <a:solidFill>
                <a:srgbClr val="69E781"/>
              </a:solidFill>
              <a:ln>
                <a:noFill/>
              </a:ln>
            </p:spPr>
            <p:txBody>
              <a:bodyPr spcFirstLastPara="1" wrap="square" lIns="91425" tIns="91425" rIns="91425" bIns="91425" anchor="ctr" anchorCtr="0">
                <a:noAutofit/>
              </a:bodyPr>
              <a:lstStyle/>
              <a:p>
                <a:pPr algn="ctr"/>
                <a:r>
                  <a:rPr lang="en" sz="1500" dirty="0">
                    <a:solidFill>
                      <a:srgbClr val="FFFFFF"/>
                    </a:solidFill>
                    <a:latin typeface="Fira Sans Extra Condensed Medium"/>
                    <a:ea typeface="Fira Sans Extra Condensed Medium"/>
                    <a:cs typeface="Fira Sans Extra Condensed Medium"/>
                    <a:sym typeface="Fira Sans Extra Condensed Medium"/>
                  </a:rPr>
                  <a:t>4</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385" name="Google Shape;385;p19"/>
              <p:cNvSpPr/>
              <p:nvPr/>
            </p:nvSpPr>
            <p:spPr>
              <a:xfrm>
                <a:off x="6754784" y="2292282"/>
                <a:ext cx="291455" cy="291487"/>
              </a:xfrm>
              <a:custGeom>
                <a:avLst/>
                <a:gdLst/>
                <a:ahLst/>
                <a:cxnLst/>
                <a:rect l="l" t="t" r="r" b="b"/>
                <a:pathLst>
                  <a:path w="9192" h="9193" extrusionOk="0">
                    <a:moveTo>
                      <a:pt x="4596" y="1"/>
                    </a:moveTo>
                    <a:cubicBezTo>
                      <a:pt x="2060" y="1"/>
                      <a:pt x="0" y="2061"/>
                      <a:pt x="0" y="4597"/>
                    </a:cubicBezTo>
                    <a:cubicBezTo>
                      <a:pt x="0" y="7133"/>
                      <a:pt x="2060" y="9193"/>
                      <a:pt x="4596" y="9193"/>
                    </a:cubicBezTo>
                    <a:cubicBezTo>
                      <a:pt x="7132" y="9193"/>
                      <a:pt x="9192" y="7133"/>
                      <a:pt x="9192" y="4597"/>
                    </a:cubicBezTo>
                    <a:cubicBezTo>
                      <a:pt x="9192" y="2061"/>
                      <a:pt x="7132" y="1"/>
                      <a:pt x="4596"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386" name="Google Shape;386;p19"/>
              <p:cNvSpPr/>
              <p:nvPr/>
            </p:nvSpPr>
            <p:spPr>
              <a:xfrm>
                <a:off x="6822352" y="2359883"/>
                <a:ext cx="156318" cy="156318"/>
              </a:xfrm>
              <a:custGeom>
                <a:avLst/>
                <a:gdLst/>
                <a:ahLst/>
                <a:cxnLst/>
                <a:rect l="l" t="t" r="r" b="b"/>
                <a:pathLst>
                  <a:path w="4930" h="4930" extrusionOk="0">
                    <a:moveTo>
                      <a:pt x="2465" y="0"/>
                    </a:moveTo>
                    <a:cubicBezTo>
                      <a:pt x="1108" y="0"/>
                      <a:pt x="1" y="1107"/>
                      <a:pt x="1" y="2465"/>
                    </a:cubicBezTo>
                    <a:cubicBezTo>
                      <a:pt x="1" y="3822"/>
                      <a:pt x="1108" y="4929"/>
                      <a:pt x="2465" y="4929"/>
                    </a:cubicBezTo>
                    <a:cubicBezTo>
                      <a:pt x="3822" y="4929"/>
                      <a:pt x="4930" y="3822"/>
                      <a:pt x="4930" y="2465"/>
                    </a:cubicBezTo>
                    <a:cubicBezTo>
                      <a:pt x="4930" y="1107"/>
                      <a:pt x="3822" y="0"/>
                      <a:pt x="2465" y="0"/>
                    </a:cubicBezTo>
                    <a:close/>
                  </a:path>
                </a:pathLst>
              </a:custGeom>
              <a:solidFill>
                <a:srgbClr val="69E781"/>
              </a:solidFill>
              <a:ln>
                <a:noFill/>
              </a:ln>
            </p:spPr>
            <p:txBody>
              <a:bodyPr spcFirstLastPara="1" wrap="square" lIns="91425" tIns="91425" rIns="91425" bIns="91425" anchor="ctr" anchorCtr="0">
                <a:noAutofit/>
              </a:bodyPr>
              <a:lstStyle/>
              <a:p>
                <a:endParaRPr dirty="0"/>
              </a:p>
            </p:txBody>
          </p:sp>
          <p:sp>
            <p:nvSpPr>
              <p:cNvPr id="387" name="Google Shape;387;p19"/>
              <p:cNvSpPr/>
              <p:nvPr/>
            </p:nvSpPr>
            <p:spPr>
              <a:xfrm>
                <a:off x="6147093" y="2775784"/>
                <a:ext cx="1423404" cy="1423833"/>
              </a:xfrm>
              <a:custGeom>
                <a:avLst/>
                <a:gdLst/>
                <a:ahLst/>
                <a:cxnLst/>
                <a:rect l="l" t="t" r="r" b="b"/>
                <a:pathLst>
                  <a:path w="39851" h="39863" extrusionOk="0">
                    <a:moveTo>
                      <a:pt x="19931" y="1"/>
                    </a:moveTo>
                    <a:cubicBezTo>
                      <a:pt x="8918" y="1"/>
                      <a:pt x="0" y="8930"/>
                      <a:pt x="0" y="19932"/>
                    </a:cubicBezTo>
                    <a:cubicBezTo>
                      <a:pt x="0" y="30933"/>
                      <a:pt x="8918" y="39863"/>
                      <a:pt x="19931" y="39863"/>
                    </a:cubicBezTo>
                    <a:cubicBezTo>
                      <a:pt x="30932" y="39863"/>
                      <a:pt x="39850" y="30933"/>
                      <a:pt x="39850" y="19932"/>
                    </a:cubicBezTo>
                    <a:cubicBezTo>
                      <a:pt x="39850" y="8930"/>
                      <a:pt x="30932" y="1"/>
                      <a:pt x="19931" y="1"/>
                    </a:cubicBezTo>
                    <a:close/>
                  </a:path>
                </a:pathLst>
              </a:custGeom>
              <a:solidFill>
                <a:srgbClr val="69E781"/>
              </a:solidFill>
              <a:ln>
                <a:noFill/>
              </a:ln>
            </p:spPr>
            <p:txBody>
              <a:bodyPr spcFirstLastPara="1" wrap="square" lIns="91425" tIns="91425" rIns="91425" bIns="91425" anchor="ctr" anchorCtr="0">
                <a:noAutofit/>
              </a:bodyPr>
              <a:lstStyle/>
              <a:p>
                <a:endParaRPr dirty="0"/>
              </a:p>
            </p:txBody>
          </p:sp>
          <p:sp>
            <p:nvSpPr>
              <p:cNvPr id="388" name="Google Shape;388;p19"/>
              <p:cNvSpPr/>
              <p:nvPr/>
            </p:nvSpPr>
            <p:spPr>
              <a:xfrm>
                <a:off x="6268588" y="2895036"/>
                <a:ext cx="1195986" cy="1196439"/>
              </a:xfrm>
              <a:custGeom>
                <a:avLst/>
                <a:gdLst/>
                <a:ahLst/>
                <a:cxnLst/>
                <a:rect l="l" t="t" r="r" b="b"/>
                <a:pathLst>
                  <a:path w="34326" h="34339" extrusionOk="0">
                    <a:moveTo>
                      <a:pt x="17169" y="1"/>
                    </a:moveTo>
                    <a:cubicBezTo>
                      <a:pt x="7692" y="1"/>
                      <a:pt x="0" y="7692"/>
                      <a:pt x="0" y="17170"/>
                    </a:cubicBezTo>
                    <a:cubicBezTo>
                      <a:pt x="0" y="26647"/>
                      <a:pt x="7692" y="34338"/>
                      <a:pt x="17169" y="34338"/>
                    </a:cubicBezTo>
                    <a:cubicBezTo>
                      <a:pt x="26646" y="34338"/>
                      <a:pt x="34326" y="26647"/>
                      <a:pt x="34326" y="17170"/>
                    </a:cubicBezTo>
                    <a:cubicBezTo>
                      <a:pt x="34326" y="7692"/>
                      <a:pt x="26646" y="1"/>
                      <a:pt x="17169" y="1"/>
                    </a:cubicBezTo>
                    <a:close/>
                  </a:path>
                </a:pathLst>
              </a:custGeom>
              <a:solidFill>
                <a:srgbClr val="FFFFFF"/>
              </a:solidFill>
              <a:ln>
                <a:noFill/>
              </a:ln>
            </p:spPr>
            <p:txBody>
              <a:bodyPr spcFirstLastPara="1" wrap="square" lIns="91425" tIns="91425" rIns="91425" bIns="91425" anchor="ctr" anchorCtr="0">
                <a:noAutofit/>
              </a:bodyPr>
              <a:lstStyle/>
              <a:p>
                <a:pPr lvl="0" algn="ctr">
                  <a:buClr>
                    <a:schemeClr val="dk1"/>
                  </a:buClr>
                  <a:buSzPts val="1100"/>
                </a:pPr>
                <a:r>
                  <a:rPr lang="mn-MN" sz="1050" dirty="0">
                    <a:latin typeface="Fira Sans Extra Condensed"/>
                    <a:ea typeface="Ebrima" panose="02000000000000000000" pitchFamily="2" charset="0"/>
                    <a:cs typeface="Ebrima" panose="02000000000000000000" pitchFamily="2" charset="0"/>
                  </a:rPr>
                  <a:t>Төрийн үйлчилгээний чанар, хүртээмжийг сайжруулах зорилтын хүрээнд</a:t>
                </a:r>
                <a:endParaRPr sz="1050" dirty="0">
                  <a:latin typeface="Fira Sans Extra Condensed"/>
                  <a:ea typeface="Ebrima" panose="02000000000000000000" pitchFamily="2" charset="0"/>
                  <a:cs typeface="Ebrima" panose="02000000000000000000" pitchFamily="2" charset="0"/>
                  <a:sym typeface="Fira Sans Extra Condensed"/>
                </a:endParaRPr>
              </a:p>
            </p:txBody>
          </p:sp>
          <p:grpSp>
            <p:nvGrpSpPr>
              <p:cNvPr id="389" name="Google Shape;389;p19"/>
              <p:cNvGrpSpPr/>
              <p:nvPr/>
            </p:nvGrpSpPr>
            <p:grpSpPr>
              <a:xfrm>
                <a:off x="6753463" y="1419675"/>
                <a:ext cx="294100" cy="275350"/>
                <a:chOff x="5528950" y="-2881475"/>
                <a:chExt cx="294100" cy="275350"/>
              </a:xfrm>
            </p:grpSpPr>
            <p:sp>
              <p:nvSpPr>
                <p:cNvPr id="390" name="Google Shape;390;p19"/>
                <p:cNvSpPr/>
                <p:nvPr/>
              </p:nvSpPr>
              <p:spPr>
                <a:xfrm>
                  <a:off x="5528950" y="-2881475"/>
                  <a:ext cx="294100" cy="275350"/>
                </a:xfrm>
                <a:custGeom>
                  <a:avLst/>
                  <a:gdLst/>
                  <a:ahLst/>
                  <a:cxnLst/>
                  <a:rect l="l" t="t" r="r" b="b"/>
                  <a:pathLst>
                    <a:path w="11764" h="11014" extrusionOk="0">
                      <a:moveTo>
                        <a:pt x="11419" y="10264"/>
                      </a:moveTo>
                      <a:lnTo>
                        <a:pt x="9978" y="10264"/>
                      </a:lnTo>
                      <a:lnTo>
                        <a:pt x="9978" y="5835"/>
                      </a:lnTo>
                      <a:cubicBezTo>
                        <a:pt x="9978" y="5644"/>
                        <a:pt x="9752" y="5501"/>
                        <a:pt x="9561" y="5501"/>
                      </a:cubicBezTo>
                      <a:lnTo>
                        <a:pt x="7954" y="5501"/>
                      </a:lnTo>
                      <a:cubicBezTo>
                        <a:pt x="7775" y="5501"/>
                        <a:pt x="7597" y="5644"/>
                        <a:pt x="7597" y="5835"/>
                      </a:cubicBezTo>
                      <a:lnTo>
                        <a:pt x="7597" y="10264"/>
                      </a:lnTo>
                      <a:lnTo>
                        <a:pt x="6847" y="10264"/>
                      </a:lnTo>
                      <a:lnTo>
                        <a:pt x="6847" y="4799"/>
                      </a:lnTo>
                      <a:cubicBezTo>
                        <a:pt x="6847" y="4608"/>
                        <a:pt x="6668" y="4465"/>
                        <a:pt x="6490" y="4465"/>
                      </a:cubicBezTo>
                      <a:lnTo>
                        <a:pt x="4882" y="4465"/>
                      </a:lnTo>
                      <a:cubicBezTo>
                        <a:pt x="4692" y="4465"/>
                        <a:pt x="4620" y="4608"/>
                        <a:pt x="4620" y="4799"/>
                      </a:cubicBezTo>
                      <a:lnTo>
                        <a:pt x="4620" y="10264"/>
                      </a:lnTo>
                      <a:lnTo>
                        <a:pt x="3727" y="10264"/>
                      </a:lnTo>
                      <a:lnTo>
                        <a:pt x="3727" y="7513"/>
                      </a:lnTo>
                      <a:cubicBezTo>
                        <a:pt x="3727" y="7323"/>
                        <a:pt x="3596" y="7144"/>
                        <a:pt x="3406" y="7144"/>
                      </a:cubicBezTo>
                      <a:lnTo>
                        <a:pt x="1810" y="7144"/>
                      </a:lnTo>
                      <a:cubicBezTo>
                        <a:pt x="1620" y="7144"/>
                        <a:pt x="1489" y="7323"/>
                        <a:pt x="1489" y="7513"/>
                      </a:cubicBezTo>
                      <a:lnTo>
                        <a:pt x="1489" y="10264"/>
                      </a:lnTo>
                      <a:lnTo>
                        <a:pt x="751" y="10264"/>
                      </a:lnTo>
                      <a:lnTo>
                        <a:pt x="751" y="346"/>
                      </a:lnTo>
                      <a:cubicBezTo>
                        <a:pt x="751" y="155"/>
                        <a:pt x="560" y="1"/>
                        <a:pt x="370" y="1"/>
                      </a:cubicBezTo>
                      <a:cubicBezTo>
                        <a:pt x="179" y="1"/>
                        <a:pt x="1" y="155"/>
                        <a:pt x="1" y="346"/>
                      </a:cubicBezTo>
                      <a:lnTo>
                        <a:pt x="1" y="10609"/>
                      </a:lnTo>
                      <a:cubicBezTo>
                        <a:pt x="1" y="10799"/>
                        <a:pt x="203" y="11014"/>
                        <a:pt x="394" y="11014"/>
                      </a:cubicBezTo>
                      <a:lnTo>
                        <a:pt x="1810" y="11014"/>
                      </a:lnTo>
                      <a:lnTo>
                        <a:pt x="3406" y="11014"/>
                      </a:lnTo>
                      <a:lnTo>
                        <a:pt x="4882" y="11014"/>
                      </a:lnTo>
                      <a:lnTo>
                        <a:pt x="6490" y="11014"/>
                      </a:lnTo>
                      <a:lnTo>
                        <a:pt x="7954" y="11014"/>
                      </a:lnTo>
                      <a:lnTo>
                        <a:pt x="9561" y="11014"/>
                      </a:lnTo>
                      <a:lnTo>
                        <a:pt x="11419" y="11014"/>
                      </a:lnTo>
                      <a:cubicBezTo>
                        <a:pt x="11609" y="11014"/>
                        <a:pt x="11764" y="10835"/>
                        <a:pt x="11764" y="10645"/>
                      </a:cubicBezTo>
                      <a:cubicBezTo>
                        <a:pt x="11764" y="10454"/>
                        <a:pt x="11609" y="10264"/>
                        <a:pt x="11419" y="10264"/>
                      </a:cubicBezTo>
                      <a:close/>
                      <a:moveTo>
                        <a:pt x="3132" y="10264"/>
                      </a:moveTo>
                      <a:lnTo>
                        <a:pt x="2084" y="10264"/>
                      </a:lnTo>
                      <a:lnTo>
                        <a:pt x="2084" y="7882"/>
                      </a:lnTo>
                      <a:lnTo>
                        <a:pt x="3132" y="7882"/>
                      </a:lnTo>
                      <a:close/>
                      <a:moveTo>
                        <a:pt x="6109" y="10264"/>
                      </a:moveTo>
                      <a:lnTo>
                        <a:pt x="5216" y="10264"/>
                      </a:lnTo>
                      <a:lnTo>
                        <a:pt x="5216" y="5204"/>
                      </a:lnTo>
                      <a:lnTo>
                        <a:pt x="6109" y="5204"/>
                      </a:lnTo>
                      <a:close/>
                      <a:moveTo>
                        <a:pt x="9228" y="10264"/>
                      </a:moveTo>
                      <a:lnTo>
                        <a:pt x="8335" y="10264"/>
                      </a:lnTo>
                      <a:lnTo>
                        <a:pt x="8335" y="6251"/>
                      </a:lnTo>
                      <a:lnTo>
                        <a:pt x="9228" y="6251"/>
                      </a:lnTo>
                      <a:close/>
                    </a:path>
                  </a:pathLst>
                </a:custGeom>
                <a:solidFill>
                  <a:srgbClr val="69E781"/>
                </a:solidFill>
                <a:ln>
                  <a:noFill/>
                </a:ln>
              </p:spPr>
              <p:txBody>
                <a:bodyPr spcFirstLastPara="1" wrap="square" lIns="91425" tIns="91425" rIns="91425" bIns="91425" anchor="ctr" anchorCtr="0">
                  <a:noAutofit/>
                </a:bodyPr>
                <a:lstStyle/>
                <a:p>
                  <a:endParaRPr dirty="0"/>
                </a:p>
              </p:txBody>
            </p:sp>
            <p:sp>
              <p:nvSpPr>
                <p:cNvPr id="391" name="Google Shape;391;p19"/>
                <p:cNvSpPr/>
                <p:nvPr/>
              </p:nvSpPr>
              <p:spPr>
                <a:xfrm>
                  <a:off x="5581050" y="-2853200"/>
                  <a:ext cx="220275" cy="117300"/>
                </a:xfrm>
                <a:custGeom>
                  <a:avLst/>
                  <a:gdLst/>
                  <a:ahLst/>
                  <a:cxnLst/>
                  <a:rect l="l" t="t" r="r" b="b"/>
                  <a:pathLst>
                    <a:path w="8811" h="4692" extrusionOk="0">
                      <a:moveTo>
                        <a:pt x="167" y="4608"/>
                      </a:moveTo>
                      <a:cubicBezTo>
                        <a:pt x="238" y="4668"/>
                        <a:pt x="310" y="4692"/>
                        <a:pt x="381" y="4692"/>
                      </a:cubicBezTo>
                      <a:cubicBezTo>
                        <a:pt x="488" y="4692"/>
                        <a:pt x="584" y="4644"/>
                        <a:pt x="655" y="4561"/>
                      </a:cubicBezTo>
                      <a:lnTo>
                        <a:pt x="3644" y="834"/>
                      </a:lnTo>
                      <a:lnTo>
                        <a:pt x="6453" y="3251"/>
                      </a:lnTo>
                      <a:cubicBezTo>
                        <a:pt x="6584" y="3358"/>
                        <a:pt x="6811" y="3358"/>
                        <a:pt x="6942" y="3227"/>
                      </a:cubicBezTo>
                      <a:lnTo>
                        <a:pt x="8192" y="1965"/>
                      </a:lnTo>
                      <a:lnTo>
                        <a:pt x="8192" y="2453"/>
                      </a:lnTo>
                      <a:cubicBezTo>
                        <a:pt x="8192" y="2644"/>
                        <a:pt x="8299" y="2799"/>
                        <a:pt x="8489" y="2799"/>
                      </a:cubicBezTo>
                      <a:cubicBezTo>
                        <a:pt x="8668" y="2799"/>
                        <a:pt x="8787" y="2644"/>
                        <a:pt x="8787" y="2453"/>
                      </a:cubicBezTo>
                      <a:lnTo>
                        <a:pt x="8787" y="1132"/>
                      </a:lnTo>
                      <a:cubicBezTo>
                        <a:pt x="8787" y="1132"/>
                        <a:pt x="8811" y="1120"/>
                        <a:pt x="8811" y="1120"/>
                      </a:cubicBezTo>
                      <a:cubicBezTo>
                        <a:pt x="8811" y="1084"/>
                        <a:pt x="8811" y="1048"/>
                        <a:pt x="8799" y="1013"/>
                      </a:cubicBezTo>
                      <a:cubicBezTo>
                        <a:pt x="8799" y="1001"/>
                        <a:pt x="8811" y="1001"/>
                        <a:pt x="8799" y="1001"/>
                      </a:cubicBezTo>
                      <a:cubicBezTo>
                        <a:pt x="8799" y="1001"/>
                        <a:pt x="8799" y="989"/>
                        <a:pt x="8799" y="977"/>
                      </a:cubicBezTo>
                      <a:cubicBezTo>
                        <a:pt x="8787" y="953"/>
                        <a:pt x="8763" y="929"/>
                        <a:pt x="8739" y="906"/>
                      </a:cubicBezTo>
                      <a:cubicBezTo>
                        <a:pt x="8739" y="894"/>
                        <a:pt x="8727" y="882"/>
                        <a:pt x="8716" y="882"/>
                      </a:cubicBezTo>
                      <a:cubicBezTo>
                        <a:pt x="8692" y="858"/>
                        <a:pt x="8668" y="846"/>
                        <a:pt x="8644" y="822"/>
                      </a:cubicBezTo>
                      <a:cubicBezTo>
                        <a:pt x="8632" y="822"/>
                        <a:pt x="8632" y="822"/>
                        <a:pt x="8620" y="810"/>
                      </a:cubicBezTo>
                      <a:cubicBezTo>
                        <a:pt x="8585" y="798"/>
                        <a:pt x="8549" y="786"/>
                        <a:pt x="8513" y="786"/>
                      </a:cubicBezTo>
                      <a:lnTo>
                        <a:pt x="7275" y="703"/>
                      </a:lnTo>
                      <a:cubicBezTo>
                        <a:pt x="7096" y="703"/>
                        <a:pt x="6930" y="834"/>
                        <a:pt x="6918" y="1025"/>
                      </a:cubicBezTo>
                      <a:cubicBezTo>
                        <a:pt x="6906" y="1215"/>
                        <a:pt x="7049" y="1382"/>
                        <a:pt x="7227" y="1394"/>
                      </a:cubicBezTo>
                      <a:lnTo>
                        <a:pt x="7727" y="1429"/>
                      </a:lnTo>
                      <a:lnTo>
                        <a:pt x="6656" y="2513"/>
                      </a:lnTo>
                      <a:lnTo>
                        <a:pt x="3822" y="84"/>
                      </a:lnTo>
                      <a:cubicBezTo>
                        <a:pt x="3751" y="24"/>
                        <a:pt x="3667" y="1"/>
                        <a:pt x="3572" y="1"/>
                      </a:cubicBezTo>
                      <a:cubicBezTo>
                        <a:pt x="3477" y="13"/>
                        <a:pt x="3393" y="60"/>
                        <a:pt x="3334" y="132"/>
                      </a:cubicBezTo>
                      <a:lnTo>
                        <a:pt x="119" y="4132"/>
                      </a:lnTo>
                      <a:cubicBezTo>
                        <a:pt x="0" y="4275"/>
                        <a:pt x="24" y="4489"/>
                        <a:pt x="167" y="4608"/>
                      </a:cubicBezTo>
                      <a:close/>
                    </a:path>
                  </a:pathLst>
                </a:custGeom>
                <a:solidFill>
                  <a:srgbClr val="69E781"/>
                </a:solidFill>
                <a:ln>
                  <a:noFill/>
                </a:ln>
              </p:spPr>
              <p:txBody>
                <a:bodyPr spcFirstLastPara="1" wrap="square" lIns="91425" tIns="91425" rIns="91425" bIns="91425" anchor="ctr" anchorCtr="0">
                  <a:noAutofit/>
                </a:bodyPr>
                <a:lstStyle/>
                <a:p>
                  <a:endParaRPr dirty="0"/>
                </a:p>
              </p:txBody>
            </p:sp>
          </p:grpSp>
        </p:grpSp>
      </p:grpSp>
      <p:sp>
        <p:nvSpPr>
          <p:cNvPr id="24" name="TextBox 23">
            <a:extLst>
              <a:ext uri="{FF2B5EF4-FFF2-40B4-BE49-F238E27FC236}">
                <a16:creationId xmlns:a16="http://schemas.microsoft.com/office/drawing/2014/main" id="{B59E91E8-B2A7-5733-A594-6EB8D6BC9C9D}"/>
              </a:ext>
            </a:extLst>
          </p:cNvPr>
          <p:cNvSpPr txBox="1"/>
          <p:nvPr/>
        </p:nvSpPr>
        <p:spPr>
          <a:xfrm>
            <a:off x="9499864" y="1072578"/>
            <a:ext cx="2455988" cy="411954"/>
          </a:xfrm>
          <a:prstGeom prst="rect">
            <a:avLst/>
          </a:prstGeom>
          <a:noFill/>
        </p:spPr>
        <p:txBody>
          <a:bodyPr wrap="square">
            <a:spAutoFit/>
          </a:bodyPr>
          <a:lstStyle/>
          <a:p>
            <a:pPr algn="r"/>
            <a:r>
              <a:rPr lang="en-US" sz="1050" dirty="0">
                <a:solidFill>
                  <a:srgbClr val="333333"/>
                </a:solidFill>
                <a:latin typeface="Arial" panose="020B0604020202020204" pitchFamily="34" charset="0"/>
                <a:cs typeface="Arial" panose="020B0604020202020204" pitchFamily="34" charset="0"/>
              </a:rPr>
              <a:t>2025</a:t>
            </a:r>
            <a:r>
              <a:rPr lang="mn-MN" sz="1050" dirty="0">
                <a:solidFill>
                  <a:srgbClr val="333333"/>
                </a:solidFill>
                <a:latin typeface="Arial" panose="020B0604020202020204" pitchFamily="34" charset="0"/>
                <a:cs typeface="Arial" panose="020B0604020202020204" pitchFamily="34" charset="0"/>
              </a:rPr>
              <a:t> оны 01/47 дугаартай </a:t>
            </a:r>
          </a:p>
          <a:p>
            <a:pPr algn="r"/>
            <a:r>
              <a:rPr lang="mn-MN" sz="1050" dirty="0">
                <a:solidFill>
                  <a:srgbClr val="333333"/>
                </a:solidFill>
                <a:latin typeface="Arial" panose="020B0604020202020204" pitchFamily="34" charset="0"/>
                <a:cs typeface="Arial" panose="020B0604020202020204" pitchFamily="34" charset="0"/>
              </a:rPr>
              <a:t>Хариуцлагын гэрээний хавсралт</a:t>
            </a:r>
            <a:endParaRPr lang="en-US" sz="105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12967" y="1071482"/>
            <a:ext cx="3871864" cy="539315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stretch>
            <a:fillRect/>
          </a:stretch>
        </p:blipFill>
        <p:spPr>
          <a:xfrm>
            <a:off x="2242984" y="2434769"/>
            <a:ext cx="3143562" cy="4463485"/>
          </a:xfrm>
          <a:prstGeom prst="rect">
            <a:avLst/>
          </a:prstGeom>
          <a:ln>
            <a:noFill/>
          </a:ln>
          <a:effectLst>
            <a:outerShdw blurRad="190500" algn="tl" rotWithShape="0">
              <a:srgbClr val="000000">
                <a:alpha val="70000"/>
              </a:srgbClr>
            </a:outerShdw>
          </a:effectLst>
        </p:spPr>
      </p:pic>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4">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409174509"/>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en-US" sz="1000" b="1" dirty="0" smtClean="0">
                          <a:solidFill>
                            <a:srgbClr val="30538B"/>
                          </a:solidFill>
                          <a:latin typeface="Arial" panose="020B0604020202020204" pitchFamily="34" charset="0"/>
                          <a:cs typeface="Arial" panose="020B0604020202020204" pitchFamily="34" charset="0"/>
                        </a:rPr>
                        <a:t>1</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9794" y="285647"/>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ГАЗРЫН 2025 ОНЫ ГҮЙЦЭТГЭЛИЙН ТӨЛӨВЛӨГӨӨНИЙ БҮТЭЦ</a:t>
            </a:r>
          </a:p>
        </p:txBody>
      </p:sp>
      <p:pic>
        <p:nvPicPr>
          <p:cNvPr id="52" name="Picture 51">
            <a:extLst>
              <a:ext uri="{FF2B5EF4-FFF2-40B4-BE49-F238E27FC236}">
                <a16:creationId xmlns:a16="http://schemas.microsoft.com/office/drawing/2014/main" id="{4A1A504A-7706-4F17-B886-7BFBCFB44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4" name="Picture 53"/>
          <p:cNvPicPr>
            <a:picLocks noChangeAspect="1"/>
          </p:cNvPicPr>
          <p:nvPr/>
        </p:nvPicPr>
        <p:blipFill rotWithShape="1">
          <a:blip r:embed="rId6">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Tree>
    <p:extLst>
      <p:ext uri="{BB962C8B-B14F-4D97-AF65-F5344CB8AC3E}">
        <p14:creationId xmlns:p14="http://schemas.microsoft.com/office/powerpoint/2010/main" val="3599831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889876628"/>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19</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1" name="Rectangle 20"/>
          <p:cNvSpPr/>
          <p:nvPr/>
        </p:nvSpPr>
        <p:spPr>
          <a:xfrm>
            <a:off x="1451810" y="814431"/>
            <a:ext cx="9288379" cy="340093"/>
          </a:xfrm>
          <a:prstGeom prst="rect">
            <a:avLst/>
          </a:prstGeom>
        </p:spPr>
        <p:txBody>
          <a:bodyPr wrap="square">
            <a:spAutoFit/>
          </a:bodyPr>
          <a:lstStyle/>
          <a:p>
            <a:pPr algn="ctr">
              <a:lnSpc>
                <a:spcPct val="115000"/>
              </a:lnSpc>
              <a:spcAft>
                <a:spcPts val="0"/>
              </a:spcAft>
            </a:pPr>
            <a:r>
              <a:rPr lang="mn-MN" sz="1400" i="1" dirty="0">
                <a:solidFill>
                  <a:srgbClr val="1F497D"/>
                </a:solidFill>
                <a:latin typeface="Arial" panose="020B0604020202020204" pitchFamily="34" charset="0"/>
                <a:ea typeface="Calibri" panose="020F0502020204030204" pitchFamily="34" charset="0"/>
                <a:cs typeface="Mongolian Baiti" panose="03000500000000000000" pitchFamily="66" charset="0"/>
              </a:rPr>
              <a:t>БАРИЛГА, ХОТ БАЙГУУЛАЛТЫН ҮЙЛ АЖИЛЛАГААГ ХАНГАХАД ЧИГЛЭСЭН АРГА ХЭМЖЭЭНИЙ ХҮРЭЭНД:</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
        <p:nvSpPr>
          <p:cNvPr id="2" name="Rectangle 1"/>
          <p:cNvSpPr/>
          <p:nvPr/>
        </p:nvSpPr>
        <p:spPr>
          <a:xfrm>
            <a:off x="333676" y="1900502"/>
            <a:ext cx="5470358" cy="2308324"/>
          </a:xfrm>
          <a:prstGeom prst="rect">
            <a:avLst/>
          </a:prstGeom>
        </p:spPr>
        <p:txBody>
          <a:bodyPr wrap="square">
            <a:spAutoFit/>
          </a:bodyPr>
          <a:lstStyle/>
          <a:p>
            <a:pPr indent="450215" algn="just">
              <a:spcAft>
                <a:spcPts val="0"/>
              </a:spcAft>
              <a:tabLst>
                <a:tab pos="630555" algn="l"/>
              </a:tabLst>
            </a:pPr>
            <a:r>
              <a:rPr lang="mn-MN" sz="1200" dirty="0">
                <a:latin typeface="Arial" panose="020B0604020202020204" pitchFamily="34" charset="0"/>
                <a:ea typeface="Calibri" panose="020F0502020204030204" pitchFamily="34" charset="0"/>
                <a:cs typeface="Arial" panose="020B0604020202020204" pitchFamily="34" charset="0"/>
              </a:rPr>
              <a:t>Улс, нийслэлийн төсвийн хөрөнгө оруулалт, төсөл хөтөлбөр, зээл тусламжаар хэрэгжүүлэх авто зам, инженерийн шугам сүлжээний </a:t>
            </a:r>
            <a:r>
              <a:rPr lang="mn-MN" sz="1200" dirty="0" smtClean="0">
                <a:latin typeface="Arial" panose="020B0604020202020204" pitchFamily="34" charset="0"/>
                <a:ea typeface="Calibri" panose="020F0502020204030204" pitchFamily="34" charset="0"/>
                <a:cs typeface="Arial" panose="020B0604020202020204" pitchFamily="34" charset="0"/>
              </a:rPr>
              <a:t>812 </a:t>
            </a:r>
            <a:r>
              <a:rPr lang="mn-MN" sz="1200" dirty="0">
                <a:latin typeface="Arial" panose="020B0604020202020204" pitchFamily="34" charset="0"/>
                <a:ea typeface="Calibri" panose="020F0502020204030204" pitchFamily="34" charset="0"/>
                <a:cs typeface="Arial" panose="020B0604020202020204" pitchFamily="34" charset="0"/>
              </a:rPr>
              <a:t>байршилд ажлын зураг зөвшилцөх хүсэлт ирснээс 526 байршилд ажлын зураг зөвшилцөн мэдээллийг </a:t>
            </a:r>
            <a:r>
              <a:rPr lang="mn-MN" sz="1200" dirty="0" smtClean="0">
                <a:latin typeface="Arial" panose="020B0604020202020204" pitchFamily="34" charset="0"/>
                <a:ea typeface="Calibri" panose="020F0502020204030204" pitchFamily="34" charset="0"/>
                <a:cs typeface="Arial" panose="020B0604020202020204" pitchFamily="34" charset="0"/>
              </a:rPr>
              <a:t>Хот </a:t>
            </a:r>
            <a:r>
              <a:rPr lang="mn-MN" sz="1200" dirty="0">
                <a:latin typeface="Arial" panose="020B0604020202020204" pitchFamily="34" charset="0"/>
                <a:ea typeface="Calibri" panose="020F0502020204030204" pitchFamily="34" charset="0"/>
                <a:cs typeface="Arial" panose="020B0604020202020204" pitchFamily="34" charset="0"/>
              </a:rPr>
              <a:t>байгуулалтын мэдээллийн сан </a:t>
            </a:r>
            <a:r>
              <a:rPr lang="mn-MN" sz="1200" dirty="0" smtClean="0">
                <a:latin typeface="Arial" panose="020B0604020202020204" pitchFamily="34" charset="0"/>
                <a:ea typeface="Calibri" panose="020F0502020204030204" pitchFamily="34" charset="0"/>
                <a:cs typeface="Arial" panose="020B0604020202020204" pitchFamily="34" charset="0"/>
              </a:rPr>
              <a:t>e</a:t>
            </a:r>
            <a:r>
              <a:rPr lang="en-US" sz="1200" dirty="0" smtClean="0">
                <a:latin typeface="Arial" panose="020B0604020202020204" pitchFamily="34" charset="0"/>
                <a:ea typeface="Calibri" panose="020F0502020204030204" pitchFamily="34" charset="0"/>
                <a:cs typeface="Arial" panose="020B0604020202020204" pitchFamily="34" charset="0"/>
              </a:rPr>
              <a:t>B</a:t>
            </a:r>
            <a:r>
              <a:rPr lang="mn-MN" sz="1200" dirty="0" smtClean="0">
                <a:latin typeface="Arial" panose="020B0604020202020204" pitchFamily="34" charset="0"/>
                <a:ea typeface="Calibri" panose="020F0502020204030204" pitchFamily="34" charset="0"/>
                <a:cs typeface="Arial" panose="020B0604020202020204" pitchFamily="34" charset="0"/>
              </a:rPr>
              <a:t>arilga </a:t>
            </a:r>
            <a:r>
              <a:rPr lang="mn-MN" sz="1200" dirty="0">
                <a:latin typeface="Arial" panose="020B0604020202020204" pitchFamily="34" charset="0"/>
                <a:ea typeface="Calibri" panose="020F0502020204030204" pitchFamily="34" charset="0"/>
                <a:cs typeface="Arial" panose="020B0604020202020204" pitchFamily="34" charset="0"/>
              </a:rPr>
              <a:t>цахимд системд оруулсан. Үүнд:</a:t>
            </a:r>
          </a:p>
          <a:p>
            <a:pPr indent="450215" algn="just">
              <a:spcAft>
                <a:spcPts val="0"/>
              </a:spcAft>
              <a:tabLst>
                <a:tab pos="630555" algn="l"/>
              </a:tabLst>
            </a:pPr>
            <a:r>
              <a:rPr lang="mn-MN" sz="1200" dirty="0">
                <a:latin typeface="Arial" panose="020B0604020202020204" pitchFamily="34" charset="0"/>
                <a:ea typeface="Calibri" panose="020F0502020204030204" pitchFamily="34" charset="0"/>
                <a:cs typeface="Arial" panose="020B0604020202020204" pitchFamily="34" charset="0"/>
              </a:rPr>
              <a:t> </a:t>
            </a:r>
          </a:p>
          <a:p>
            <a:pPr marL="682625" indent="-171450" algn="just" defTabSz="514350">
              <a:spcAft>
                <a:spcPts val="0"/>
              </a:spcAf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cs typeface="Arial" panose="020B0604020202020204" pitchFamily="34" charset="0"/>
              </a:rPr>
              <a:t>Авто </a:t>
            </a:r>
            <a:r>
              <a:rPr lang="mn-MN" sz="1200" dirty="0">
                <a:latin typeface="Arial" panose="020B0604020202020204" pitchFamily="34" charset="0"/>
                <a:ea typeface="Calibri" panose="020F0502020204030204" pitchFamily="34" charset="0"/>
                <a:cs typeface="Arial" panose="020B0604020202020204" pitchFamily="34" charset="0"/>
              </a:rPr>
              <a:t>зам, замын байгууламж - 23</a:t>
            </a:r>
          </a:p>
          <a:p>
            <a:pPr marL="682625" indent="-171450" algn="just">
              <a:spcAft>
                <a:spcPts val="0"/>
              </a:spcAf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cs typeface="Arial" panose="020B0604020202020204" pitchFamily="34" charset="0"/>
              </a:rPr>
              <a:t>Инженерийн </a:t>
            </a:r>
            <a:r>
              <a:rPr lang="mn-MN" sz="1200" dirty="0">
                <a:latin typeface="Arial" panose="020B0604020202020204" pitchFamily="34" charset="0"/>
                <a:ea typeface="Calibri" panose="020F0502020204030204" pitchFamily="34" charset="0"/>
                <a:cs typeface="Arial" panose="020B0604020202020204" pitchFamily="34" charset="0"/>
              </a:rPr>
              <a:t>бэлтгэл арга хэмжээ - 18</a:t>
            </a:r>
          </a:p>
          <a:p>
            <a:pPr marL="682625" indent="-171450" algn="just">
              <a:spcAft>
                <a:spcPts val="0"/>
              </a:spcAf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cs typeface="Arial" panose="020B0604020202020204" pitchFamily="34" charset="0"/>
              </a:rPr>
              <a:t>Дулаан </a:t>
            </a:r>
            <a:r>
              <a:rPr lang="mn-MN" sz="1200" dirty="0">
                <a:latin typeface="Arial" panose="020B0604020202020204" pitchFamily="34" charset="0"/>
                <a:ea typeface="Calibri" panose="020F0502020204030204" pitchFamily="34" charset="0"/>
                <a:cs typeface="Arial" panose="020B0604020202020204" pitchFamily="34" charset="0"/>
              </a:rPr>
              <a:t>хангамж - 142</a:t>
            </a:r>
          </a:p>
          <a:p>
            <a:pPr marL="682625" indent="-171450" algn="just">
              <a:spcAft>
                <a:spcPts val="0"/>
              </a:spcAf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cs typeface="Arial" panose="020B0604020202020204" pitchFamily="34" charset="0"/>
              </a:rPr>
              <a:t>Ус </a:t>
            </a:r>
            <a:r>
              <a:rPr lang="mn-MN" sz="1200" dirty="0">
                <a:latin typeface="Arial" panose="020B0604020202020204" pitchFamily="34" charset="0"/>
                <a:ea typeface="Calibri" panose="020F0502020204030204" pitchFamily="34" charset="0"/>
                <a:cs typeface="Arial" panose="020B0604020202020204" pitchFamily="34" charset="0"/>
              </a:rPr>
              <a:t>хангамж, ариутгах татуурга - 131</a:t>
            </a:r>
          </a:p>
          <a:p>
            <a:pPr marL="682625" indent="-171450" algn="just">
              <a:spcAft>
                <a:spcPts val="0"/>
              </a:spcAf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cs typeface="Arial" panose="020B0604020202020204" pitchFamily="34" charset="0"/>
              </a:rPr>
              <a:t>Цахилгаан </a:t>
            </a:r>
            <a:r>
              <a:rPr lang="mn-MN" sz="1200" dirty="0">
                <a:latin typeface="Arial" panose="020B0604020202020204" pitchFamily="34" charset="0"/>
                <a:ea typeface="Calibri" panose="020F0502020204030204" pitchFamily="34" charset="0"/>
                <a:cs typeface="Arial" panose="020B0604020202020204" pitchFamily="34" charset="0"/>
              </a:rPr>
              <a:t>хангамж - 403</a:t>
            </a:r>
          </a:p>
          <a:p>
            <a:pPr marL="682625" indent="-171450" algn="just">
              <a:spcAft>
                <a:spcPts val="0"/>
              </a:spcAf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cs typeface="Arial" panose="020B0604020202020204" pitchFamily="34" charset="0"/>
              </a:rPr>
              <a:t>Мэдээлэл</a:t>
            </a:r>
            <a:r>
              <a:rPr lang="mn-MN" sz="1200" dirty="0">
                <a:latin typeface="Arial" panose="020B0604020202020204" pitchFamily="34" charset="0"/>
                <a:ea typeface="Calibri" panose="020F0502020204030204" pitchFamily="34" charset="0"/>
                <a:cs typeface="Arial" panose="020B0604020202020204" pitchFamily="34" charset="0"/>
              </a:rPr>
              <a:t>, харилцаа холбоо - 95</a:t>
            </a:r>
          </a:p>
        </p:txBody>
      </p:sp>
      <p:sp>
        <p:nvSpPr>
          <p:cNvPr id="24" name="Rectangle 23"/>
          <p:cNvSpPr/>
          <p:nvPr/>
        </p:nvSpPr>
        <p:spPr>
          <a:xfrm>
            <a:off x="333676" y="1394163"/>
            <a:ext cx="5470358"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mn-MN" sz="1400" i="1" dirty="0" smtClean="0">
                <a:solidFill>
                  <a:schemeClr val="accent1"/>
                </a:solidFill>
                <a:latin typeface="Arial" panose="020B0604020202020204" pitchFamily="34" charset="0"/>
                <a:ea typeface="Calibri" panose="020F0502020204030204" pitchFamily="34" charset="0"/>
                <a:cs typeface="Mongolian Baiti" panose="03000500000000000000" pitchFamily="66" charset="0"/>
              </a:rPr>
              <a:t>А</a:t>
            </a:r>
            <a:r>
              <a:rPr lang="ru-RU" sz="1400" i="1" dirty="0" smtClean="0">
                <a:solidFill>
                  <a:schemeClr val="accent1"/>
                </a:solidFill>
                <a:latin typeface="Arial" panose="020B0604020202020204" pitchFamily="34" charset="0"/>
                <a:ea typeface="Calibri" panose="020F0502020204030204" pitchFamily="34" charset="0"/>
                <a:cs typeface="Mongolian Baiti" panose="03000500000000000000" pitchFamily="66" charset="0"/>
              </a:rPr>
              <a:t>вто </a:t>
            </a:r>
            <a:r>
              <a:rPr lang="ru-RU" sz="1400" i="1" dirty="0">
                <a:solidFill>
                  <a:schemeClr val="accent1"/>
                </a:solidFill>
                <a:latin typeface="Arial" panose="020B0604020202020204" pitchFamily="34" charset="0"/>
                <a:ea typeface="Calibri" panose="020F0502020204030204" pitchFamily="34" charset="0"/>
                <a:cs typeface="Mongolian Baiti" panose="03000500000000000000" pitchFamily="66" charset="0"/>
              </a:rPr>
              <a:t>зам, инженерийн шугам сүлжээний </a:t>
            </a:r>
            <a:r>
              <a:rPr lang="ru-RU" sz="1400" i="1" dirty="0" smtClean="0">
                <a:solidFill>
                  <a:schemeClr val="accent1"/>
                </a:solidFill>
                <a:latin typeface="Arial" panose="020B0604020202020204" pitchFamily="34" charset="0"/>
                <a:ea typeface="Calibri" panose="020F0502020204030204" pitchFamily="34" charset="0"/>
                <a:cs typeface="Mongolian Baiti" panose="03000500000000000000" pitchFamily="66" charset="0"/>
              </a:rPr>
              <a:t>ажлын </a:t>
            </a:r>
            <a:r>
              <a:rPr lang="ru-RU" sz="1400" i="1" dirty="0">
                <a:solidFill>
                  <a:schemeClr val="accent1"/>
                </a:solidFill>
                <a:latin typeface="Arial" panose="020B0604020202020204" pitchFamily="34" charset="0"/>
                <a:ea typeface="Calibri" panose="020F0502020204030204" pitchFamily="34" charset="0"/>
                <a:cs typeface="Mongolian Baiti" panose="03000500000000000000" pitchFamily="66" charset="0"/>
              </a:rPr>
              <a:t>зураг</a:t>
            </a:r>
            <a:endParaRPr lang="mn-MN" sz="1400" dirty="0">
              <a:solidFill>
                <a:schemeClr val="accent1"/>
              </a:solidFill>
              <a:effectLst/>
              <a:ea typeface="Calibri" panose="020F0502020204030204" pitchFamily="34" charset="0"/>
              <a:cs typeface="Mongolian Baiti" panose="03000500000000000000" pitchFamily="66" charset="0"/>
            </a:endParaRPr>
          </a:p>
        </p:txBody>
      </p:sp>
      <p:pic>
        <p:nvPicPr>
          <p:cNvPr id="4098" name="Picture 2" descr="Engineer's drawing with different details, close up | Premium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676" y="4313964"/>
            <a:ext cx="5470358" cy="26472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368716" y="1894463"/>
            <a:ext cx="5518484" cy="1754326"/>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Засгийн </a:t>
            </a:r>
            <a:r>
              <a:rPr lang="mn-MN" sz="1200" dirty="0">
                <a:latin typeface="Arial" panose="020B0604020202020204" pitchFamily="34" charset="0"/>
                <a:ea typeface="Calibri" panose="020F0502020204030204" pitchFamily="34" charset="0"/>
              </a:rPr>
              <a:t>газрын 2021 оны 213 дугаар тогтоолоор батлагдсан “Барилгын ажил эхлүүлэх, үргэлжлүүлэх зөвшөөрөл олгох дүрэм”-ийн хэрэгжилтийн хүрээнд Барилгын ажлын зөвшөөрөл авах </a:t>
            </a:r>
            <a:r>
              <a:rPr lang="en-US" sz="1200" dirty="0" smtClean="0">
                <a:latin typeface="Arial" panose="020B0604020202020204" pitchFamily="34" charset="0"/>
                <a:ea typeface="Calibri" panose="020F0502020204030204" pitchFamily="34" charset="0"/>
              </a:rPr>
              <a:t>7049</a:t>
            </a:r>
            <a:r>
              <a:rPr lang="mn-MN" sz="1200" dirty="0" smtClean="0">
                <a:latin typeface="Arial" panose="020B0604020202020204" pitchFamily="34" charset="0"/>
                <a:ea typeface="Calibri" panose="020F0502020204030204" pitchFamily="34" charset="0"/>
              </a:rPr>
              <a:t> </a:t>
            </a:r>
            <a:r>
              <a:rPr lang="mn-MN" sz="1200" dirty="0">
                <a:latin typeface="Arial" panose="020B0604020202020204" pitchFamily="34" charset="0"/>
                <a:ea typeface="Calibri" panose="020F0502020204030204" pitchFamily="34" charset="0"/>
              </a:rPr>
              <a:t>хүсэлтийг хүлээн авсан. Үүнээс</a:t>
            </a:r>
            <a:r>
              <a:rPr lang="mn-MN" sz="1200" dirty="0" smtClean="0">
                <a:latin typeface="Arial" panose="020B0604020202020204" pitchFamily="34" charset="0"/>
                <a:ea typeface="Calibri" panose="020F0502020204030204" pitchFamily="34" charset="0"/>
              </a:rPr>
              <a:t>:</a:t>
            </a:r>
          </a:p>
          <a:p>
            <a:pPr algn="just"/>
            <a:endParaRPr lang="mn-MN" sz="1200" dirty="0" smtClean="0">
              <a:latin typeface="Arial" panose="020B0604020202020204" pitchFamily="34" charset="0"/>
              <a:ea typeface="Calibri" panose="020F0502020204030204" pitchFamily="34" charset="0"/>
            </a:endParaRPr>
          </a:p>
          <a:p>
            <a:pPr marL="682625" indent="-220663" algn="jus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rPr>
              <a:t>Барилгын </a:t>
            </a:r>
            <a:r>
              <a:rPr lang="mn-MN" sz="1200" dirty="0">
                <a:latin typeface="Arial" panose="020B0604020202020204" pitchFamily="34" charset="0"/>
                <a:ea typeface="Calibri" panose="020F0502020204030204" pitchFamily="34" charset="0"/>
              </a:rPr>
              <a:t>ажлын зөвшөөрлийн гэрчилгээг олгосон - </a:t>
            </a:r>
            <a:r>
              <a:rPr lang="en-US" sz="1200" dirty="0" smtClean="0">
                <a:latin typeface="Arial" panose="020B0604020202020204" pitchFamily="34" charset="0"/>
                <a:ea typeface="Calibri" panose="020F0502020204030204" pitchFamily="34" charset="0"/>
              </a:rPr>
              <a:t>754</a:t>
            </a:r>
            <a:endParaRPr lang="mn-MN" sz="1200" dirty="0">
              <a:latin typeface="Arial" panose="020B0604020202020204" pitchFamily="34" charset="0"/>
              <a:ea typeface="Calibri" panose="020F0502020204030204" pitchFamily="34" charset="0"/>
            </a:endParaRPr>
          </a:p>
          <a:p>
            <a:pPr marL="682625" indent="-220663" algn="jus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rPr>
              <a:t>Судалж </a:t>
            </a:r>
            <a:r>
              <a:rPr lang="mn-MN" sz="1200" dirty="0">
                <a:latin typeface="Arial" panose="020B0604020202020204" pitchFamily="34" charset="0"/>
                <a:ea typeface="Calibri" panose="020F0502020204030204" pitchFamily="34" charset="0"/>
              </a:rPr>
              <a:t>байгаа - </a:t>
            </a:r>
            <a:r>
              <a:rPr lang="en-US" sz="1200" dirty="0" smtClean="0">
                <a:latin typeface="Arial" panose="020B0604020202020204" pitchFamily="34" charset="0"/>
                <a:ea typeface="Calibri" panose="020F0502020204030204" pitchFamily="34" charset="0"/>
              </a:rPr>
              <a:t>91</a:t>
            </a:r>
            <a:endParaRPr lang="mn-MN" sz="1200" dirty="0">
              <a:latin typeface="Arial" panose="020B0604020202020204" pitchFamily="34" charset="0"/>
              <a:ea typeface="Calibri" panose="020F0502020204030204" pitchFamily="34" charset="0"/>
            </a:endParaRPr>
          </a:p>
          <a:p>
            <a:pPr marL="682625" indent="-220663" algn="just">
              <a:buFont typeface="Wingdings" panose="05000000000000000000" pitchFamily="2" charset="2"/>
              <a:buChar char="ü"/>
            </a:pPr>
            <a:r>
              <a:rPr lang="mn-MN" sz="1200" dirty="0" smtClean="0">
                <a:latin typeface="Arial" panose="020B0604020202020204" pitchFamily="34" charset="0"/>
                <a:ea typeface="Calibri" panose="020F0502020204030204" pitchFamily="34" charset="0"/>
              </a:rPr>
              <a:t>Материалын </a:t>
            </a:r>
            <a:r>
              <a:rPr lang="mn-MN" sz="1200" dirty="0">
                <a:latin typeface="Arial" panose="020B0604020202020204" pitchFamily="34" charset="0"/>
                <a:ea typeface="Calibri" panose="020F0502020204030204" pitchFamily="34" charset="0"/>
              </a:rPr>
              <a:t>бүрдэл дутуу, шаардлага хангахгүй - </a:t>
            </a:r>
            <a:r>
              <a:rPr lang="en-US" sz="1200" dirty="0" smtClean="0">
                <a:latin typeface="Arial" panose="020B0604020202020204" pitchFamily="34" charset="0"/>
                <a:ea typeface="Calibri" panose="020F0502020204030204" pitchFamily="34" charset="0"/>
              </a:rPr>
              <a:t>204</a:t>
            </a:r>
            <a:r>
              <a:rPr lang="mn-MN" sz="1200" dirty="0" smtClean="0">
                <a:latin typeface="Arial" panose="020B0604020202020204" pitchFamily="34" charset="0"/>
                <a:ea typeface="Calibri" panose="020F0502020204030204" pitchFamily="34" charset="0"/>
              </a:rPr>
              <a:t> </a:t>
            </a:r>
            <a:r>
              <a:rPr lang="mn-MN" sz="1200" dirty="0">
                <a:latin typeface="Arial" panose="020B0604020202020204" pitchFamily="34" charset="0"/>
                <a:ea typeface="Calibri" panose="020F0502020204030204" pitchFamily="34" charset="0"/>
              </a:rPr>
              <a:t>хүсэлтийг буцаасан. </a:t>
            </a:r>
            <a:r>
              <a:rPr lang="mn-MN" sz="1200" dirty="0" smtClean="0">
                <a:latin typeface="Arial" panose="020B0604020202020204" pitchFamily="34" charset="0"/>
                <a:ea typeface="Calibri" panose="020F0502020204030204" pitchFamily="34" charset="0"/>
              </a:rPr>
              <a:t> </a:t>
            </a:r>
            <a:endParaRPr lang="mn-MN" sz="1200" dirty="0"/>
          </a:p>
        </p:txBody>
      </p:sp>
      <p:sp>
        <p:nvSpPr>
          <p:cNvPr id="5" name="Rectangle 4"/>
          <p:cNvSpPr/>
          <p:nvPr/>
        </p:nvSpPr>
        <p:spPr>
          <a:xfrm>
            <a:off x="6044666" y="1265903"/>
            <a:ext cx="6096000" cy="523220"/>
          </a:xfrm>
          <a:prstGeom prst="rect">
            <a:avLst/>
          </a:prstGeom>
        </p:spPr>
        <p:txBody>
          <a:bodyPr anchor="ctr">
            <a:spAutoFit/>
          </a:bodyPr>
          <a:lstStyle/>
          <a:p>
            <a:pPr algn="ctr">
              <a:spcAft>
                <a:spcPts val="0"/>
              </a:spcAft>
              <a:tabLst>
                <a:tab pos="630555" algn="l"/>
              </a:tabLst>
            </a:pPr>
            <a:r>
              <a:rPr lang="mn-MN" sz="1400" i="1" dirty="0">
                <a:solidFill>
                  <a:schemeClr val="accent1"/>
                </a:solidFill>
                <a:latin typeface="Arial" panose="020B0604020202020204" pitchFamily="34" charset="0"/>
                <a:ea typeface="Calibri" panose="020F0502020204030204" pitchFamily="34" charset="0"/>
                <a:cs typeface="Mongolian Baiti" panose="03000500000000000000" pitchFamily="66" charset="0"/>
              </a:rPr>
              <a:t>Нийслэлийн нутаг дэвсгэрийн хэмжээнд Барилгын ажлыг эхлүүлэх үргэлжлүүлэх зөвшөөрөл олгох.</a:t>
            </a:r>
            <a:endParaRPr lang="mn-MN" sz="1400" dirty="0">
              <a:solidFill>
                <a:schemeClr val="accent1"/>
              </a:solidFill>
              <a:latin typeface="Calibri" panose="020F0502020204030204" pitchFamily="34" charset="0"/>
              <a:ea typeface="Calibri" panose="020F0502020204030204" pitchFamily="34" charset="0"/>
              <a:cs typeface="Mongolian Baiti" panose="03000500000000000000" pitchFamily="66"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9419" y="3750620"/>
            <a:ext cx="5707781" cy="3210627"/>
          </a:xfrm>
          <a:prstGeom prst="rect">
            <a:avLst/>
          </a:prstGeom>
          <a:ln>
            <a:solidFill>
              <a:schemeClr val="accent1"/>
            </a:solidFill>
          </a:ln>
        </p:spPr>
      </p:pic>
    </p:spTree>
    <p:extLst>
      <p:ext uri="{BB962C8B-B14F-4D97-AF65-F5344CB8AC3E}">
        <p14:creationId xmlns:p14="http://schemas.microsoft.com/office/powerpoint/2010/main" val="583879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4230428749"/>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20</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1" name="Rectangle 20"/>
          <p:cNvSpPr/>
          <p:nvPr/>
        </p:nvSpPr>
        <p:spPr>
          <a:xfrm>
            <a:off x="640471" y="814431"/>
            <a:ext cx="10908125" cy="340093"/>
          </a:xfrm>
          <a:prstGeom prst="rect">
            <a:avLst/>
          </a:prstGeom>
        </p:spPr>
        <p:txBody>
          <a:bodyPr wrap="square">
            <a:spAutoFit/>
          </a:bodyPr>
          <a:lstStyle/>
          <a:p>
            <a:pPr algn="ctr">
              <a:lnSpc>
                <a:spcPct val="115000"/>
              </a:lnSpc>
              <a:spcAft>
                <a:spcPts val="0"/>
              </a:spcAft>
            </a:pPr>
            <a:r>
              <a:rPr lang="mn-MN" sz="1400" i="1" dirty="0" smtClean="0">
                <a:solidFill>
                  <a:srgbClr val="1F497D"/>
                </a:solidFill>
                <a:latin typeface="Arial" panose="020B0604020202020204" pitchFamily="34" charset="0"/>
                <a:ea typeface="Calibri" panose="020F0502020204030204" pitchFamily="34" charset="0"/>
                <a:cs typeface="Mongolian Baiti" panose="03000500000000000000" pitchFamily="66" charset="0"/>
              </a:rPr>
              <a:t>ХОТ БАЙГУУЛАЛТЫН ТАЛААР ХУУЛЬ, ДҮРЭМ, ЖУРАМ ХОЛБОГДОХ БАРИМТ БИЧИГТ САНАЛ ТУСГАХ АЖЛЫН ХҮРЭЭНД:</a:t>
            </a:r>
            <a:endParaRPr lang="mn-MN" sz="1400" dirty="0">
              <a:latin typeface="Calibri" panose="020F0502020204030204" pitchFamily="34" charset="0"/>
              <a:ea typeface="Calibri" panose="020F0502020204030204" pitchFamily="34" charset="0"/>
              <a:cs typeface="Mongolian Baiti" panose="03000500000000000000" pitchFamily="66" charset="0"/>
            </a:endParaRPr>
          </a:p>
        </p:txBody>
      </p:sp>
      <p:sp>
        <p:nvSpPr>
          <p:cNvPr id="6" name="Rectangle 5"/>
          <p:cNvSpPr/>
          <p:nvPr/>
        </p:nvSpPr>
        <p:spPr>
          <a:xfrm>
            <a:off x="445970" y="1461950"/>
            <a:ext cx="11300059" cy="1015663"/>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Газрын </a:t>
            </a:r>
            <a:r>
              <a:rPr lang="mn-MN" sz="1200" dirty="0">
                <a:latin typeface="Arial" panose="020B0604020202020204" pitchFamily="34" charset="0"/>
                <a:ea typeface="Calibri" panose="020F0502020204030204" pitchFamily="34" charset="0"/>
              </a:rPr>
              <a:t>эрхлэн явуулж буй үйл ажиллагаатай холбоотой эрх зүйн зохицуулалтыг боловсронгуй болгох, үр нөлөөг нь сайжруулах зорилгоор судалгаа, шинжилгээ хийж, салбарын хууль, тогтоомжийг сайжруулах ажлын хүрээнд газрын үйл ажиллагаанд тулгамдаж буй асуудлуудыг тодорхойлох, бодит нөхцөл байдлыг үнэлэх, хууль, дүрэм, журамд шаардлагатай өөрчлөлтийг оруулах санал боловсруулж Нийт 12 хууль, дүрэм, журамд тусгуулах саналыг холбогдох байгууллагад хүргүүлэх ажлыг зохион байгуулсан болно. Мөн Нийслэлийн Засаг даргын захирамжийн 6 төслийг хянаж, Газрын даргын А тушаалын 38 төсөл, Б </a:t>
            </a:r>
            <a:r>
              <a:rPr lang="mn-MN" sz="1200" dirty="0" smtClean="0">
                <a:latin typeface="Arial" panose="020B0604020202020204" pitchFamily="34" charset="0"/>
                <a:ea typeface="Calibri" panose="020F0502020204030204" pitchFamily="34" charset="0"/>
              </a:rPr>
              <a:t>тушаалын 81 төслийг </a:t>
            </a:r>
            <a:r>
              <a:rPr lang="mn-MN" sz="1200" dirty="0">
                <a:latin typeface="Arial" panose="020B0604020202020204" pitchFamily="34" charset="0"/>
                <a:ea typeface="Calibri" panose="020F0502020204030204" pitchFamily="34" charset="0"/>
              </a:rPr>
              <a:t>тус тус хянаж ажиллав.</a:t>
            </a:r>
            <a:endParaRPr lang="mn-MN" sz="1200" dirty="0"/>
          </a:p>
        </p:txBody>
      </p:sp>
      <p:pic>
        <p:nvPicPr>
          <p:cNvPr id="17" name="Picture 16"/>
          <p:cNvPicPr/>
          <p:nvPr/>
        </p:nvPicPr>
        <p:blipFill>
          <a:blip r:embed="rId5"/>
          <a:stretch>
            <a:fillRect/>
          </a:stretch>
        </p:blipFill>
        <p:spPr>
          <a:xfrm>
            <a:off x="1804285" y="2785040"/>
            <a:ext cx="8583429" cy="4181317"/>
          </a:xfrm>
          <a:prstGeom prst="rect">
            <a:avLst/>
          </a:prstGeom>
          <a:ln>
            <a:solidFill>
              <a:schemeClr val="accent1"/>
            </a:solidFill>
          </a:ln>
        </p:spPr>
      </p:pic>
    </p:spTree>
    <p:extLst>
      <p:ext uri="{BB962C8B-B14F-4D97-AF65-F5344CB8AC3E}">
        <p14:creationId xmlns:p14="http://schemas.microsoft.com/office/powerpoint/2010/main" val="1580467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510493527"/>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21</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21" name="Rectangle 20"/>
          <p:cNvSpPr/>
          <p:nvPr/>
        </p:nvSpPr>
        <p:spPr>
          <a:xfrm>
            <a:off x="640471" y="814431"/>
            <a:ext cx="10908125" cy="324128"/>
          </a:xfrm>
          <a:prstGeom prst="rect">
            <a:avLst/>
          </a:prstGeom>
        </p:spPr>
        <p:txBody>
          <a:bodyPr wrap="square">
            <a:spAutoFit/>
          </a:bodyPr>
          <a:lstStyle/>
          <a:p>
            <a:pPr algn="ctr">
              <a:lnSpc>
                <a:spcPct val="115000"/>
              </a:lnSpc>
              <a:spcAft>
                <a:spcPts val="0"/>
              </a:spcAft>
            </a:pPr>
            <a:r>
              <a:rPr lang="mn-MN" sz="1400" i="1" dirty="0" smtClean="0">
                <a:solidFill>
                  <a:srgbClr val="FF0000"/>
                </a:solidFill>
                <a:latin typeface="Arial" panose="020B0604020202020204" pitchFamily="34" charset="0"/>
                <a:ea typeface="Calibri" panose="020F0502020204030204" pitchFamily="34" charset="0"/>
                <a:cs typeface="Mongolian Baiti" panose="03000500000000000000" pitchFamily="66" charset="0"/>
              </a:rPr>
              <a:t>ХҮНИЙ НӨӨЦИЙН ИЛ ТОД БАЙДАЛ</a:t>
            </a:r>
            <a:endParaRPr lang="mn-MN" sz="1400" dirty="0">
              <a:solidFill>
                <a:srgbClr val="FF0000"/>
              </a:solidFill>
              <a:latin typeface="Calibri" panose="020F0502020204030204" pitchFamily="34" charset="0"/>
              <a:ea typeface="Calibri" panose="020F0502020204030204" pitchFamily="34" charset="0"/>
              <a:cs typeface="Mongolian Baiti" panose="03000500000000000000" pitchFamily="66" charset="0"/>
            </a:endParaRPr>
          </a:p>
        </p:txBody>
      </p:sp>
      <p:sp>
        <p:nvSpPr>
          <p:cNvPr id="12" name="Rectangle 11"/>
          <p:cNvSpPr/>
          <p:nvPr/>
        </p:nvSpPr>
        <p:spPr>
          <a:xfrm>
            <a:off x="384956" y="1138559"/>
            <a:ext cx="11460383" cy="646331"/>
          </a:xfrm>
          <a:prstGeom prst="rect">
            <a:avLst/>
          </a:prstGeom>
        </p:spPr>
        <p:txBody>
          <a:bodyPr wrap="square">
            <a:spAutoFit/>
          </a:bodyPr>
          <a:lstStyle/>
          <a:p>
            <a:pPr algn="just"/>
            <a:r>
              <a:rPr lang="en-US" sz="1200" i="1" dirty="0">
                <a:solidFill>
                  <a:srgbClr val="FF0000"/>
                </a:solidFill>
                <a:latin typeface="Arial" panose="020B0604020202020204" pitchFamily="34" charset="0"/>
                <a:cs typeface="Arial" panose="020B0604020202020204" pitchFamily="34" charset="0"/>
              </a:rPr>
              <a:t>             </a:t>
            </a:r>
            <a:r>
              <a:rPr lang="mn-MN" sz="1200" i="1" dirty="0">
                <a:solidFill>
                  <a:srgbClr val="FF0000"/>
                </a:solidFill>
                <a:latin typeface="Arial" panose="020B0604020202020204" pitchFamily="34" charset="0"/>
                <a:cs typeface="Arial" panose="020B0604020202020204" pitchFamily="34" charset="0"/>
              </a:rPr>
              <a:t>Нийслэлийн Засаг даргын 202</a:t>
            </a:r>
            <a:r>
              <a:rPr lang="en-US" sz="1200" i="1" dirty="0">
                <a:solidFill>
                  <a:srgbClr val="FF0000"/>
                </a:solidFill>
                <a:latin typeface="Arial" panose="020B0604020202020204" pitchFamily="34" charset="0"/>
                <a:cs typeface="Arial" panose="020B0604020202020204" pitchFamily="34" charset="0"/>
              </a:rPr>
              <a:t>4</a:t>
            </a:r>
            <a:r>
              <a:rPr lang="mn-MN" sz="1200" i="1" dirty="0">
                <a:solidFill>
                  <a:srgbClr val="FF0000"/>
                </a:solidFill>
                <a:latin typeface="Arial" panose="020B0604020202020204" pitchFamily="34" charset="0"/>
                <a:cs typeface="Arial" panose="020B0604020202020204" pitchFamily="34" charset="0"/>
              </a:rPr>
              <a:t> оны 04 дүгээр сарын 22-ны өдрийн А/443 дугаар “Нийслэлийн Засаг даргын эрхлэх асуудлын хүрээний зарим агентлагийн зохион байгуулалтын бүтэц, орон тооны хязгаарыг шинэчлэн батлах тухай” захирамжаар зохион байгуулалтын бүтцийн 11 нэгж, 128 албан хаагчийн орон тоотой баталсан. Үүнээс одоо ажиллаж байгаа </a:t>
            </a:r>
            <a:r>
              <a:rPr lang="mn-MN" sz="1200" i="1" dirty="0" smtClean="0">
                <a:solidFill>
                  <a:srgbClr val="FF0000"/>
                </a:solidFill>
                <a:latin typeface="Arial" panose="020B0604020202020204" pitchFamily="34" charset="0"/>
                <a:cs typeface="Arial" panose="020B0604020202020204" pitchFamily="34" charset="0"/>
              </a:rPr>
              <a:t>106, </a:t>
            </a:r>
            <a:r>
              <a:rPr lang="mn-MN" sz="1200" i="1" dirty="0">
                <a:solidFill>
                  <a:srgbClr val="FF0000"/>
                </a:solidFill>
                <a:latin typeface="Arial" panose="020B0604020202020204" pitchFamily="34" charset="0"/>
                <a:cs typeface="Arial" panose="020B0604020202020204" pitchFamily="34" charset="0"/>
              </a:rPr>
              <a:t>хүүхэд асрах чөлөөтэй </a:t>
            </a:r>
            <a:r>
              <a:rPr lang="mn-MN" sz="1200" i="1" dirty="0" smtClean="0">
                <a:solidFill>
                  <a:srgbClr val="FF0000"/>
                </a:solidFill>
                <a:latin typeface="Arial" panose="020B0604020202020204" pitchFamily="34" charset="0"/>
                <a:cs typeface="Arial" panose="020B0604020202020204" pitchFamily="34" charset="0"/>
              </a:rPr>
              <a:t>14 </a:t>
            </a:r>
            <a:r>
              <a:rPr lang="mn-MN" sz="1200" i="1" dirty="0">
                <a:solidFill>
                  <a:srgbClr val="FF0000"/>
                </a:solidFill>
                <a:latin typeface="Arial" panose="020B0604020202020204" pitchFamily="34" charset="0"/>
                <a:cs typeface="Arial" panose="020B0604020202020204" pitchFamily="34" charset="0"/>
              </a:rPr>
              <a:t>албан хаагчийн 9</a:t>
            </a:r>
            <a:r>
              <a:rPr lang="mn-MN" sz="1200" i="1" dirty="0" smtClean="0">
                <a:solidFill>
                  <a:srgbClr val="FF0000"/>
                </a:solidFill>
                <a:latin typeface="Arial" panose="020B0604020202020204" pitchFamily="34" charset="0"/>
                <a:cs typeface="Arial" panose="020B0604020202020204" pitchFamily="34" charset="0"/>
              </a:rPr>
              <a:t> </a:t>
            </a:r>
            <a:r>
              <a:rPr lang="mn-MN" sz="1200" i="1" dirty="0">
                <a:solidFill>
                  <a:srgbClr val="FF0000"/>
                </a:solidFill>
                <a:latin typeface="Arial" panose="020B0604020202020204" pitchFamily="34" charset="0"/>
                <a:cs typeface="Arial" panose="020B0604020202020204" pitchFamily="34" charset="0"/>
              </a:rPr>
              <a:t>ажлын байр </a:t>
            </a:r>
            <a:r>
              <a:rPr lang="mn-MN" sz="1200" i="1" dirty="0" smtClean="0">
                <a:solidFill>
                  <a:srgbClr val="FF0000"/>
                </a:solidFill>
                <a:latin typeface="Arial" panose="020B0604020202020204" pitchFamily="34" charset="0"/>
                <a:cs typeface="Arial" panose="020B0604020202020204" pitchFamily="34" charset="0"/>
              </a:rPr>
              <a:t>эзгүй.</a:t>
            </a:r>
            <a:endParaRPr lang="mn-MN" sz="1200" i="1" dirty="0">
              <a:solidFill>
                <a:srgbClr val="FF0000"/>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77645813"/>
              </p:ext>
            </p:extLst>
          </p:nvPr>
        </p:nvGraphicFramePr>
        <p:xfrm>
          <a:off x="8621028" y="2537549"/>
          <a:ext cx="3082025" cy="1682606"/>
        </p:xfrm>
        <a:graphic>
          <a:graphicData uri="http://schemas.openxmlformats.org/drawingml/2006/table">
            <a:tbl>
              <a:tblPr firstRow="1" firstCol="1" bandRow="1">
                <a:tableStyleId>{2D5ABB26-0587-4C30-8999-92F81FD0307C}</a:tableStyleId>
              </a:tblPr>
              <a:tblGrid>
                <a:gridCol w="2600533">
                  <a:extLst>
                    <a:ext uri="{9D8B030D-6E8A-4147-A177-3AD203B41FA5}">
                      <a16:colId xmlns:a16="http://schemas.microsoft.com/office/drawing/2014/main" val="20000"/>
                    </a:ext>
                  </a:extLst>
                </a:gridCol>
                <a:gridCol w="481492">
                  <a:extLst>
                    <a:ext uri="{9D8B030D-6E8A-4147-A177-3AD203B41FA5}">
                      <a16:colId xmlns:a16="http://schemas.microsoft.com/office/drawing/2014/main" val="20001"/>
                    </a:ext>
                  </a:extLst>
                </a:gridCol>
              </a:tblGrid>
              <a:tr h="224593">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Зөвлөх архитектор</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smtClean="0">
                          <a:solidFill>
                            <a:srgbClr val="404040"/>
                          </a:solidFill>
                          <a:effectLst/>
                          <a:latin typeface="Arial" panose="020B0604020202020204" pitchFamily="34" charset="0"/>
                          <a:ea typeface="+mn-ea"/>
                          <a:cs typeface="Arial" panose="020B0604020202020204" pitchFamily="34" charset="0"/>
                        </a:rPr>
                        <a:t>1</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0"/>
                  </a:ext>
                </a:extLst>
              </a:tr>
              <a:tr h="224593">
                <a:tc>
                  <a:txBody>
                    <a:bodyPr/>
                    <a:lstStyle/>
                    <a:p>
                      <a:pPr marL="0" marR="0" indent="0" algn="l" defTabSz="914400" rtl="0" eaLnBrk="1" latinLnBrk="0" hangingPunct="1">
                        <a:lnSpc>
                          <a:spcPct val="115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Зөвлөх инженер</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accent1">
                        <a:lumMod val="40000"/>
                        <a:lumOff val="60000"/>
                        <a:alpha val="50000"/>
                      </a:schemeClr>
                    </a:solidFill>
                  </a:tcPr>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en-US" sz="1200" b="1" i="1" kern="1200" dirty="0">
                          <a:solidFill>
                            <a:srgbClr val="404040"/>
                          </a:solidFill>
                          <a:effectLst/>
                          <a:latin typeface="Arial" panose="020B0604020202020204" pitchFamily="34" charset="0"/>
                          <a:ea typeface="+mn-ea"/>
                          <a:cs typeface="Arial" panose="020B0604020202020204" pitchFamily="34" charset="0"/>
                        </a:rPr>
                        <a:t>3</a:t>
                      </a:r>
                    </a:p>
                  </a:txBody>
                  <a:tcPr marL="68580" marR="68580" marT="0" marB="0">
                    <a:solidFill>
                      <a:schemeClr val="accent1">
                        <a:lumMod val="40000"/>
                        <a:lumOff val="60000"/>
                        <a:alpha val="50000"/>
                      </a:schemeClr>
                    </a:solidFill>
                  </a:tcPr>
                </a:tc>
                <a:extLst>
                  <a:ext uri="{0D108BD9-81ED-4DB2-BD59-A6C34878D82A}">
                    <a16:rowId xmlns:a16="http://schemas.microsoft.com/office/drawing/2014/main" val="10001"/>
                  </a:ext>
                </a:extLst>
              </a:tr>
              <a:tr h="224593">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Мэргэшсэн архитектор</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smtClean="0">
                          <a:solidFill>
                            <a:srgbClr val="404040"/>
                          </a:solidFill>
                          <a:effectLst/>
                          <a:latin typeface="Arial" panose="020B0604020202020204" pitchFamily="34" charset="0"/>
                          <a:ea typeface="+mn-ea"/>
                          <a:cs typeface="Arial" panose="020B0604020202020204" pitchFamily="34" charset="0"/>
                        </a:rPr>
                        <a:t>14</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206827">
                <a:tc>
                  <a:txBody>
                    <a:bodyPr/>
                    <a:lstStyle/>
                    <a:p>
                      <a:pPr marL="0" marR="0" indent="0" algn="l" defTabSz="914400" rtl="0" eaLnBrk="1" latinLnBrk="0" hangingPunct="1">
                        <a:lnSpc>
                          <a:spcPct val="115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Мэргэшсэн инженер</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nchor="ctr">
                    <a:solidFill>
                      <a:schemeClr val="accent1">
                        <a:lumMod val="40000"/>
                        <a:lumOff val="60000"/>
                        <a:alpha val="50000"/>
                      </a:schemeClr>
                    </a:solidFill>
                  </a:tcPr>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smtClean="0">
                          <a:solidFill>
                            <a:srgbClr val="404040"/>
                          </a:solidFill>
                          <a:effectLst/>
                          <a:latin typeface="Arial" panose="020B0604020202020204" pitchFamily="34" charset="0"/>
                          <a:ea typeface="+mn-ea"/>
                          <a:cs typeface="Arial" panose="020B0604020202020204" pitchFamily="34" charset="0"/>
                        </a:rPr>
                        <a:t>12</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nchor="ctr">
                    <a:solidFill>
                      <a:schemeClr val="accent1">
                        <a:lumMod val="40000"/>
                        <a:lumOff val="60000"/>
                        <a:alpha val="50000"/>
                      </a:schemeClr>
                    </a:solidFill>
                  </a:tcPr>
                </a:tc>
                <a:extLst>
                  <a:ext uri="{0D108BD9-81ED-4DB2-BD59-A6C34878D82A}">
                    <a16:rowId xmlns:a16="http://schemas.microsoft.com/office/drawing/2014/main" val="10003"/>
                  </a:ext>
                </a:extLst>
              </a:tr>
              <a:tr h="224593">
                <a:tc>
                  <a:txBody>
                    <a:bodyPr/>
                    <a:lstStyle/>
                    <a:p>
                      <a:pPr marL="0" marR="0" indent="0" algn="l" defTabSz="914400" rtl="0" eaLnBrk="1" latinLnBrk="0" hangingPunct="1">
                        <a:lnSpc>
                          <a:spcPct val="115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Мэргэшсэн эдийн засагч</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a:solidFill>
                            <a:srgbClr val="404040"/>
                          </a:solidFill>
                          <a:effectLst/>
                          <a:latin typeface="Arial" panose="020B0604020202020204" pitchFamily="34" charset="0"/>
                          <a:ea typeface="+mn-ea"/>
                          <a:cs typeface="Arial" panose="020B0604020202020204" pitchFamily="34" charset="0"/>
                        </a:rPr>
                        <a:t>2</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4"/>
                  </a:ext>
                </a:extLst>
              </a:tr>
              <a:tr h="0">
                <a:tc>
                  <a:txBody>
                    <a:bodyPr/>
                    <a:lstStyle/>
                    <a:p>
                      <a:pPr marL="0" marR="0" indent="0" algn="l" defTabSz="914400" rtl="0" eaLnBrk="1" latinLnBrk="0" hangingPunct="1">
                        <a:lnSpc>
                          <a:spcPct val="115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Мэргэшсэн төсөвчин</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accent1">
                        <a:lumMod val="40000"/>
                        <a:lumOff val="60000"/>
                        <a:alpha val="50000"/>
                      </a:schemeClr>
                    </a:solidFill>
                  </a:tcPr>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a:solidFill>
                            <a:srgbClr val="404040"/>
                          </a:solidFill>
                          <a:effectLst/>
                          <a:latin typeface="Arial" panose="020B0604020202020204" pitchFamily="34" charset="0"/>
                          <a:ea typeface="+mn-ea"/>
                          <a:cs typeface="Arial" panose="020B0604020202020204" pitchFamily="34" charset="0"/>
                        </a:rPr>
                        <a:t>1</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accent1">
                        <a:lumMod val="40000"/>
                        <a:lumOff val="60000"/>
                        <a:alpha val="50000"/>
                      </a:schemeClr>
                    </a:solidFill>
                  </a:tcPr>
                </a:tc>
                <a:extLst>
                  <a:ext uri="{0D108BD9-81ED-4DB2-BD59-A6C34878D82A}">
                    <a16:rowId xmlns:a16="http://schemas.microsoft.com/office/drawing/2014/main" val="3858535682"/>
                  </a:ext>
                </a:extLst>
              </a:tr>
              <a:tr h="0">
                <a:tc>
                  <a:txBody>
                    <a:bodyPr/>
                    <a:lstStyle/>
                    <a:p>
                      <a:pPr marL="0" marR="0" indent="0" algn="l" defTabSz="914400" rtl="0" eaLnBrk="1" latinLnBrk="0" hangingPunct="1">
                        <a:lnSpc>
                          <a:spcPct val="115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Мэргэшсэн хуульч</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bg1">
                        <a:alpha val="50000"/>
                      </a:schemeClr>
                    </a:solidFill>
                  </a:tcPr>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smtClean="0">
                          <a:solidFill>
                            <a:srgbClr val="404040"/>
                          </a:solidFill>
                          <a:effectLst/>
                          <a:latin typeface="Arial" panose="020B0604020202020204" pitchFamily="34" charset="0"/>
                          <a:ea typeface="+mn-ea"/>
                          <a:cs typeface="Arial" panose="020B0604020202020204" pitchFamily="34" charset="0"/>
                        </a:rPr>
                        <a:t>1</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bg1">
                        <a:alpha val="50000"/>
                      </a:schemeClr>
                    </a:solidFill>
                  </a:tcPr>
                </a:tc>
                <a:extLst>
                  <a:ext uri="{0D108BD9-81ED-4DB2-BD59-A6C34878D82A}">
                    <a16:rowId xmlns:a16="http://schemas.microsoft.com/office/drawing/2014/main" val="10005"/>
                  </a:ext>
                </a:extLst>
              </a:tr>
              <a:tr h="0">
                <a:tc>
                  <a:txBody>
                    <a:bodyPr/>
                    <a:lstStyle/>
                    <a:p>
                      <a:pPr marL="0" marR="0" indent="0" algn="l" defTabSz="914400" rtl="0" eaLnBrk="1" latinLnBrk="0" hangingPunct="1">
                        <a:lnSpc>
                          <a:spcPct val="115000"/>
                        </a:lnSpc>
                        <a:spcBef>
                          <a:spcPts val="0"/>
                        </a:spcBef>
                        <a:spcAft>
                          <a:spcPts val="0"/>
                        </a:spcAft>
                        <a:buFont typeface="Arial" panose="020B0604020202020204" pitchFamily="34" charset="0"/>
                        <a:buNone/>
                      </a:pPr>
                      <a:r>
                        <a:rPr lang="mn-MN" sz="1200" i="1" kern="1200" dirty="0">
                          <a:solidFill>
                            <a:srgbClr val="404040"/>
                          </a:solidFill>
                          <a:effectLst/>
                          <a:latin typeface="Arial" panose="020B0604020202020204" pitchFamily="34" charset="0"/>
                          <a:ea typeface="+mn-ea"/>
                          <a:cs typeface="Arial" panose="020B0604020202020204" pitchFamily="34" charset="0"/>
                        </a:rPr>
                        <a:t>Тэргүүлэх төсөвчин</a:t>
                      </a:r>
                      <a:endParaRPr lang="en-US" sz="1200"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accent1">
                        <a:lumMod val="40000"/>
                        <a:lumOff val="60000"/>
                        <a:alpha val="50000"/>
                      </a:schemeClr>
                    </a:solidFill>
                  </a:tcPr>
                </a:tc>
                <a:tc>
                  <a:txBody>
                    <a:bodyPr/>
                    <a:lstStyle/>
                    <a:p>
                      <a:pPr marL="0" marR="0" indent="0" algn="ctr" defTabSz="914400" rtl="0" eaLnBrk="1" latinLnBrk="0" hangingPunct="1">
                        <a:lnSpc>
                          <a:spcPct val="115000"/>
                        </a:lnSpc>
                        <a:spcBef>
                          <a:spcPts val="0"/>
                        </a:spcBef>
                        <a:spcAft>
                          <a:spcPts val="0"/>
                        </a:spcAft>
                        <a:buFont typeface="Arial" panose="020B0604020202020204" pitchFamily="34" charset="0"/>
                        <a:buNone/>
                      </a:pPr>
                      <a:r>
                        <a:rPr lang="mn-MN" sz="1200" b="1" i="1" kern="1200" dirty="0">
                          <a:solidFill>
                            <a:srgbClr val="404040"/>
                          </a:solidFill>
                          <a:effectLst/>
                          <a:latin typeface="Arial" panose="020B0604020202020204" pitchFamily="34" charset="0"/>
                          <a:ea typeface="+mn-ea"/>
                          <a:cs typeface="Arial" panose="020B0604020202020204" pitchFamily="34" charset="0"/>
                        </a:rPr>
                        <a:t>1</a:t>
                      </a:r>
                      <a:endParaRPr lang="en-US" sz="1200" b="1" i="1" kern="1200" dirty="0">
                        <a:solidFill>
                          <a:srgbClr val="404040"/>
                        </a:solidFill>
                        <a:effectLst/>
                        <a:latin typeface="Arial" panose="020B0604020202020204" pitchFamily="34" charset="0"/>
                        <a:ea typeface="+mn-ea"/>
                        <a:cs typeface="Arial" panose="020B0604020202020204" pitchFamily="34" charset="0"/>
                      </a:endParaRPr>
                    </a:p>
                  </a:txBody>
                  <a:tcPr marL="68580" marR="68580" marT="0" marB="0">
                    <a:solidFill>
                      <a:schemeClr val="accent1">
                        <a:lumMod val="40000"/>
                        <a:lumOff val="60000"/>
                        <a:alpha val="50000"/>
                      </a:schemeClr>
                    </a:solidFill>
                  </a:tcPr>
                </a:tc>
                <a:extLst>
                  <a:ext uri="{0D108BD9-81ED-4DB2-BD59-A6C34878D82A}">
                    <a16:rowId xmlns:a16="http://schemas.microsoft.com/office/drawing/2014/main" val="742190904"/>
                  </a:ext>
                </a:extLst>
              </a:tr>
            </a:tbl>
          </a:graphicData>
        </a:graphic>
      </p:graphicFrame>
      <p:sp>
        <p:nvSpPr>
          <p:cNvPr id="14" name="Rectangle 13"/>
          <p:cNvSpPr/>
          <p:nvPr/>
        </p:nvSpPr>
        <p:spPr>
          <a:xfrm>
            <a:off x="8266175" y="2094642"/>
            <a:ext cx="3579164" cy="307777"/>
          </a:xfrm>
          <a:prstGeom prst="rect">
            <a:avLst/>
          </a:prstGeom>
        </p:spPr>
        <p:txBody>
          <a:bodyPr wrap="square">
            <a:spAutoFit/>
          </a:bodyPr>
          <a:lstStyle/>
          <a:p>
            <a:pPr algn="ctr"/>
            <a:r>
              <a:rPr lang="mn-MN" sz="1400" b="1" kern="1500" spc="100" dirty="0">
                <a:solidFill>
                  <a:schemeClr val="accent1"/>
                </a:solidFill>
                <a:latin typeface="Arial" panose="020B0604020202020204" pitchFamily="34" charset="0"/>
                <a:cs typeface="Arial" panose="020B0604020202020204" pitchFamily="34" charset="0"/>
              </a:rPr>
              <a:t>  МЭРГЭШСЭН БАЙДАЛ </a:t>
            </a:r>
          </a:p>
        </p:txBody>
      </p:sp>
      <p:grpSp>
        <p:nvGrpSpPr>
          <p:cNvPr id="15" name="Group 14"/>
          <p:cNvGrpSpPr/>
          <p:nvPr/>
        </p:nvGrpSpPr>
        <p:grpSpPr>
          <a:xfrm>
            <a:off x="569890" y="2712263"/>
            <a:ext cx="4165680" cy="2152716"/>
            <a:chOff x="4090764" y="1782346"/>
            <a:chExt cx="3983132" cy="2152716"/>
          </a:xfrm>
        </p:grpSpPr>
        <p:sp>
          <p:nvSpPr>
            <p:cNvPr id="16" name="TextBox 15"/>
            <p:cNvSpPr txBox="1"/>
            <p:nvPr/>
          </p:nvSpPr>
          <p:spPr>
            <a:xfrm>
              <a:off x="4090764" y="1811404"/>
              <a:ext cx="2662979" cy="2123658"/>
            </a:xfrm>
            <a:prstGeom prst="rect">
              <a:avLst/>
            </a:prstGeom>
            <a:noFill/>
          </p:spPr>
          <p:txBody>
            <a:bodyPr wrap="square" rtlCol="0">
              <a:spAutoFit/>
            </a:bodyPr>
            <a:lstStyle/>
            <a:p>
              <a:pPr marL="171450" indent="-171450">
                <a:buFont typeface="Arial" panose="020B0604020202020204" pitchFamily="34" charset="0"/>
                <a:buChar char="•"/>
              </a:pPr>
              <a:r>
                <a:rPr lang="mn-MN" sz="1200" i="1" dirty="0">
                  <a:latin typeface="Arial" panose="020B0604020202020204" pitchFamily="34" charset="0"/>
                  <a:cs typeface="Arial" panose="020B0604020202020204" pitchFamily="34" charset="0"/>
                </a:rPr>
                <a:t>Архитектор</a:t>
              </a:r>
            </a:p>
            <a:p>
              <a:pPr marL="171450" indent="-171450">
                <a:buFont typeface="Arial" panose="020B0604020202020204" pitchFamily="34" charset="0"/>
                <a:buChar char="•"/>
              </a:pPr>
              <a:r>
                <a:rPr lang="mn-MN" sz="1200" i="1" dirty="0">
                  <a:latin typeface="Arial" panose="020B0604020202020204" pitchFamily="34" charset="0"/>
                  <a:cs typeface="Arial" panose="020B0604020202020204" pitchFamily="34" charset="0"/>
                </a:rPr>
                <a:t>Инженер</a:t>
              </a:r>
            </a:p>
            <a:p>
              <a:pPr marL="171450" indent="-171450">
                <a:buFont typeface="Arial" panose="020B0604020202020204" pitchFamily="34" charset="0"/>
                <a:buChar char="•"/>
              </a:pPr>
              <a:r>
                <a:rPr lang="mn-MN" sz="1200" i="1" dirty="0">
                  <a:latin typeface="Arial" panose="020B0604020202020204" pitchFamily="34" charset="0"/>
                  <a:cs typeface="Arial" panose="020B0604020202020204" pitchFamily="34" charset="0"/>
                </a:rPr>
                <a:t>Газар зохион байгуулалт</a:t>
              </a:r>
              <a:endParaRPr lang="en-US" sz="12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mn-MN" sz="1200" i="1" dirty="0">
                  <a:latin typeface="Arial" panose="020B0604020202020204" pitchFamily="34" charset="0"/>
                  <a:cs typeface="Arial" panose="020B0604020202020204" pitchFamily="34" charset="0"/>
                </a:rPr>
                <a:t>Хуульч, эрх зүйч</a:t>
              </a:r>
              <a:endParaRPr lang="en-US" sz="12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mn-MN" sz="1200" i="1" dirty="0">
                  <a:latin typeface="Arial" panose="020B0604020202020204" pitchFamily="34" charset="0"/>
                  <a:cs typeface="Arial" panose="020B0604020202020204" pitchFamily="34" charset="0"/>
                </a:rPr>
                <a:t>Хот ба бүс нутгийн төлөвлөлт</a:t>
              </a:r>
              <a:endParaRPr lang="en-US" sz="1200" i="1" dirty="0">
                <a:latin typeface="Arial" panose="020B0604020202020204" pitchFamily="34" charset="0"/>
                <a:ea typeface="SimSun" panose="02010600030101010101" pitchFamily="2" charset="-122"/>
                <a:cs typeface="Arial" panose="020B0604020202020204" pitchFamily="34" charset="0"/>
              </a:endParaRPr>
            </a:p>
            <a:p>
              <a:pPr marL="171450" indent="-171450">
                <a:buFont typeface="Arial" panose="020B0604020202020204" pitchFamily="34" charset="0"/>
                <a:buChar char="•"/>
              </a:pPr>
              <a:r>
                <a:rPr lang="mn-MN" sz="1200" i="1" dirty="0" smtClean="0">
                  <a:latin typeface="Arial" panose="020B0604020202020204" pitchFamily="34" charset="0"/>
                  <a:cs typeface="Arial" panose="020B0604020202020204" pitchFamily="34" charset="0"/>
                </a:rPr>
                <a:t>Интерьер, дизайнер                       </a:t>
              </a:r>
            </a:p>
            <a:p>
              <a:pPr marL="171450" indent="-171450">
                <a:buFont typeface="Arial" panose="020B0604020202020204" pitchFamily="34" charset="0"/>
                <a:buChar char="•"/>
              </a:pPr>
              <a:r>
                <a:rPr lang="mn-MN" sz="1200" i="1" dirty="0" smtClean="0">
                  <a:latin typeface="Arial" panose="020B0604020202020204" pitchFamily="34" charset="0"/>
                  <a:cs typeface="Arial" panose="020B0604020202020204" pitchFamily="34" charset="0"/>
                </a:rPr>
                <a:t>Эдийн засагч</a:t>
              </a:r>
            </a:p>
            <a:p>
              <a:pPr marL="171450" indent="-171450">
                <a:buFont typeface="Arial" panose="020B0604020202020204" pitchFamily="34" charset="0"/>
                <a:buChar char="•"/>
              </a:pPr>
              <a:r>
                <a:rPr lang="mn-MN" sz="1200" i="1" dirty="0" smtClean="0">
                  <a:latin typeface="Arial" panose="020B0604020202020204" pitchFamily="34" charset="0"/>
                  <a:cs typeface="Arial" panose="020B0604020202020204" pitchFamily="34" charset="0"/>
                </a:rPr>
                <a:t>Бусад </a:t>
              </a:r>
              <a:r>
                <a:rPr lang="en-US" sz="1200" i="1" dirty="0">
                  <a:latin typeface="Arial" panose="020B0604020202020204" pitchFamily="34" charset="0"/>
                  <a:cs typeface="Arial" panose="020B0604020202020204" pitchFamily="34" charset="0"/>
                </a:rPr>
                <a:t>(</a:t>
              </a:r>
              <a:r>
                <a:rPr lang="mn-MN" sz="1200" i="1" dirty="0">
                  <a:latin typeface="Arial" panose="020B0604020202020204" pitchFamily="34" charset="0"/>
                  <a:cs typeface="Arial" panose="020B0604020202020204" pitchFamily="34" charset="0"/>
                </a:rPr>
                <a:t>нягтлан бодогч, архивч, </a:t>
              </a:r>
            </a:p>
            <a:p>
              <a:r>
                <a:rPr lang="mn-MN" sz="1200" i="1" dirty="0">
                  <a:latin typeface="Arial" panose="020B0604020202020204" pitchFamily="34" charset="0"/>
                  <a:cs typeface="Arial" panose="020B0604020202020204" pitchFamily="34" charset="0"/>
                </a:rPr>
                <a:t>     программист , байгаль орчны                                                            </a:t>
              </a:r>
              <a:r>
                <a:rPr lang="mn-MN" sz="1200" i="1" dirty="0" smtClean="0">
                  <a:latin typeface="Arial" panose="020B0604020202020204" pitchFamily="34" charset="0"/>
                  <a:cs typeface="Arial" panose="020B0604020202020204" pitchFamily="34" charset="0"/>
                </a:rPr>
                <a:t> </a:t>
              </a:r>
            </a:p>
            <a:p>
              <a:pPr indent="685800"/>
              <a:r>
                <a:rPr lang="mn-MN" sz="1200" i="1" dirty="0" smtClean="0">
                  <a:latin typeface="Arial" panose="020B0604020202020204" pitchFamily="34" charset="0"/>
                  <a:cs typeface="Arial" panose="020B0604020202020204" pitchFamily="34" charset="0"/>
                </a:rPr>
                <a:t>хяналт</a:t>
              </a:r>
              <a:r>
                <a:rPr lang="mn-MN" sz="1200" i="1" dirty="0">
                  <a:latin typeface="Arial" panose="020B0604020202020204" pitchFamily="34" charset="0"/>
                  <a:cs typeface="Arial" panose="020B0604020202020204" pitchFamily="34" charset="0"/>
                </a:rPr>
                <a:t>, худалдаа ...гм.</a:t>
              </a:r>
              <a:r>
                <a:rPr lang="en-US" sz="1200" i="1" dirty="0">
                  <a:latin typeface="Arial" panose="020B0604020202020204" pitchFamily="34" charset="0"/>
                  <a:cs typeface="Arial" panose="020B0604020202020204" pitchFamily="34" charset="0"/>
                </a:rPr>
                <a:t>)</a:t>
              </a:r>
              <a:endParaRPr lang="en-US" sz="1200" i="1" dirty="0">
                <a:latin typeface="Arial" panose="020B0604020202020204" pitchFamily="34" charset="0"/>
                <a:ea typeface="SimSun" panose="02010600030101010101" pitchFamily="2" charset="-122"/>
                <a:cs typeface="Arial" panose="020B0604020202020204" pitchFamily="34" charset="0"/>
              </a:endParaRPr>
            </a:p>
            <a:p>
              <a:endParaRPr lang="en-US" sz="1200" i="1" dirty="0">
                <a:latin typeface="Arial" panose="020B0604020202020204" pitchFamily="34" charset="0"/>
                <a:ea typeface="SimSun" panose="02010600030101010101" pitchFamily="2" charset="-122"/>
                <a:cs typeface="Arial" panose="020B0604020202020204" pitchFamily="34" charset="0"/>
              </a:endParaRPr>
            </a:p>
          </p:txBody>
        </p:sp>
        <p:sp>
          <p:nvSpPr>
            <p:cNvPr id="18" name="TextBox 17"/>
            <p:cNvSpPr txBox="1"/>
            <p:nvPr/>
          </p:nvSpPr>
          <p:spPr>
            <a:xfrm>
              <a:off x="7319515" y="1782346"/>
              <a:ext cx="754381" cy="1938992"/>
            </a:xfrm>
            <a:prstGeom prst="rect">
              <a:avLst/>
            </a:prstGeom>
            <a:noFill/>
          </p:spPr>
          <p:txBody>
            <a:bodyPr wrap="square" rtlCol="0">
              <a:spAutoFit/>
            </a:bodyPr>
            <a:lstStyle/>
            <a:p>
              <a:pPr algn="ctr"/>
              <a:r>
                <a:rPr lang="en-US" sz="1200" b="1" dirty="0">
                  <a:solidFill>
                    <a:schemeClr val="accent5"/>
                  </a:solidFill>
                  <a:latin typeface="Arial" panose="020B0604020202020204" pitchFamily="34" charset="0"/>
                  <a:cs typeface="Arial" panose="020B0604020202020204" pitchFamily="34" charset="0"/>
                </a:rPr>
                <a:t> </a:t>
              </a:r>
              <a:r>
                <a:rPr lang="en-US" sz="1200" b="1" dirty="0" smtClean="0">
                  <a:solidFill>
                    <a:schemeClr val="accent5"/>
                  </a:solidFill>
                  <a:latin typeface="Arial" panose="020B0604020202020204" pitchFamily="34" charset="0"/>
                  <a:cs typeface="Arial" panose="020B0604020202020204" pitchFamily="34" charset="0"/>
                </a:rPr>
                <a:t>2</a:t>
              </a:r>
              <a:r>
                <a:rPr lang="mn-MN" sz="1200" b="1" dirty="0" smtClean="0">
                  <a:solidFill>
                    <a:schemeClr val="accent5"/>
                  </a:solidFill>
                  <a:latin typeface="Arial" panose="020B0604020202020204" pitchFamily="34" charset="0"/>
                  <a:cs typeface="Arial" panose="020B0604020202020204" pitchFamily="34" charset="0"/>
                </a:rPr>
                <a:t>7</a:t>
              </a:r>
              <a:endParaRPr lang="mn-MN" sz="1200" b="1" dirty="0">
                <a:solidFill>
                  <a:schemeClr val="accent5"/>
                </a:solidFill>
                <a:latin typeface="Arial" panose="020B0604020202020204" pitchFamily="34" charset="0"/>
                <a:cs typeface="Arial" panose="020B0604020202020204" pitchFamily="34" charset="0"/>
              </a:endParaRPr>
            </a:p>
            <a:p>
              <a:pPr algn="ctr"/>
              <a:r>
                <a:rPr lang="en-US" sz="1200" b="1" dirty="0">
                  <a:solidFill>
                    <a:schemeClr val="accent5"/>
                  </a:solidFill>
                  <a:latin typeface="Arial" panose="020B0604020202020204" pitchFamily="34" charset="0"/>
                  <a:cs typeface="Arial" panose="020B0604020202020204" pitchFamily="34" charset="0"/>
                </a:rPr>
                <a:t> </a:t>
              </a:r>
              <a:r>
                <a:rPr lang="mn-MN" sz="1200" b="1" dirty="0" smtClean="0">
                  <a:solidFill>
                    <a:schemeClr val="accent5"/>
                  </a:solidFill>
                  <a:latin typeface="Arial" panose="020B0604020202020204" pitchFamily="34" charset="0"/>
                  <a:cs typeface="Arial" panose="020B0604020202020204" pitchFamily="34" charset="0"/>
                </a:rPr>
                <a:t>24</a:t>
              </a:r>
              <a:endParaRPr lang="mn-MN" sz="1200" b="1" dirty="0">
                <a:solidFill>
                  <a:schemeClr val="accent5"/>
                </a:solidFill>
                <a:latin typeface="Arial" panose="020B0604020202020204" pitchFamily="34" charset="0"/>
                <a:cs typeface="Arial" panose="020B0604020202020204" pitchFamily="34" charset="0"/>
              </a:endParaRPr>
            </a:p>
            <a:p>
              <a:pPr algn="ctr"/>
              <a:r>
                <a:rPr lang="en-US" sz="1200" b="1" dirty="0">
                  <a:solidFill>
                    <a:schemeClr val="accent5"/>
                  </a:solidFill>
                  <a:latin typeface="Arial" panose="020B0604020202020204" pitchFamily="34" charset="0"/>
                  <a:cs typeface="Arial" panose="020B0604020202020204" pitchFamily="34" charset="0"/>
                </a:rPr>
                <a:t> </a:t>
              </a:r>
              <a:r>
                <a:rPr lang="en-US" sz="1200" b="1" dirty="0" smtClean="0">
                  <a:solidFill>
                    <a:schemeClr val="accent5"/>
                  </a:solidFill>
                  <a:latin typeface="Arial" panose="020B0604020202020204" pitchFamily="34" charset="0"/>
                  <a:cs typeface="Arial" panose="020B0604020202020204" pitchFamily="34" charset="0"/>
                </a:rPr>
                <a:t>1</a:t>
              </a:r>
              <a:r>
                <a:rPr lang="mn-MN" sz="1200" b="1" dirty="0">
                  <a:solidFill>
                    <a:schemeClr val="accent5"/>
                  </a:solidFill>
                  <a:latin typeface="Arial" panose="020B0604020202020204" pitchFamily="34" charset="0"/>
                  <a:cs typeface="Arial" panose="020B0604020202020204" pitchFamily="34" charset="0"/>
                </a:rPr>
                <a:t>7</a:t>
              </a:r>
              <a:endParaRPr lang="en-US" sz="1200" b="1" dirty="0">
                <a:solidFill>
                  <a:schemeClr val="accent5"/>
                </a:solidFill>
                <a:latin typeface="Arial" panose="020B0604020202020204" pitchFamily="34" charset="0"/>
                <a:cs typeface="Arial" panose="020B0604020202020204" pitchFamily="34" charset="0"/>
              </a:endParaRPr>
            </a:p>
            <a:p>
              <a:pPr algn="ctr" fontAlgn="t"/>
              <a:r>
                <a:rPr lang="en-US" sz="1200" b="1" dirty="0">
                  <a:solidFill>
                    <a:schemeClr val="accent5"/>
                  </a:solidFill>
                  <a:latin typeface="Arial" panose="020B0604020202020204" pitchFamily="34" charset="0"/>
                  <a:cs typeface="Arial" panose="020B0604020202020204" pitchFamily="34" charset="0"/>
                </a:rPr>
                <a:t> </a:t>
              </a:r>
              <a:r>
                <a:rPr lang="mn-MN" sz="1200" b="1" dirty="0" smtClean="0">
                  <a:solidFill>
                    <a:schemeClr val="accent5"/>
                  </a:solidFill>
                  <a:latin typeface="Arial" panose="020B0604020202020204" pitchFamily="34" charset="0"/>
                  <a:cs typeface="Arial" panose="020B0604020202020204" pitchFamily="34" charset="0"/>
                </a:rPr>
                <a:t>14</a:t>
              </a:r>
              <a:endParaRPr lang="en-US" sz="1200" dirty="0">
                <a:solidFill>
                  <a:schemeClr val="accent5"/>
                </a:solidFill>
                <a:latin typeface="Arial" panose="020B0604020202020204" pitchFamily="34" charset="0"/>
                <a:cs typeface="Arial" panose="020B0604020202020204" pitchFamily="34" charset="0"/>
              </a:endParaRPr>
            </a:p>
            <a:p>
              <a:pPr algn="ctr" fontAlgn="t"/>
              <a:r>
                <a:rPr lang="mn-MN" sz="1200" b="1" dirty="0">
                  <a:solidFill>
                    <a:schemeClr val="accent5"/>
                  </a:solidFill>
                  <a:latin typeface="Arial" panose="020B0604020202020204" pitchFamily="34" charset="0"/>
                  <a:cs typeface="Arial" panose="020B0604020202020204" pitchFamily="34" charset="0"/>
                </a:rPr>
                <a:t>9</a:t>
              </a:r>
              <a:endParaRPr lang="en-US" sz="1200" dirty="0">
                <a:solidFill>
                  <a:schemeClr val="accent5"/>
                </a:solidFill>
                <a:latin typeface="Arial" panose="020B0604020202020204" pitchFamily="34" charset="0"/>
                <a:cs typeface="Arial" panose="020B0604020202020204" pitchFamily="34" charset="0"/>
              </a:endParaRPr>
            </a:p>
            <a:p>
              <a:pPr algn="ctr" fontAlgn="t"/>
              <a:r>
                <a:rPr lang="mn-MN" sz="1200" b="1" dirty="0" smtClean="0">
                  <a:solidFill>
                    <a:schemeClr val="accent5"/>
                  </a:solidFill>
                  <a:latin typeface="Arial" panose="020B0604020202020204" pitchFamily="34" charset="0"/>
                  <a:cs typeface="Arial" panose="020B0604020202020204" pitchFamily="34" charset="0"/>
                </a:rPr>
                <a:t>2</a:t>
              </a:r>
              <a:endParaRPr lang="mn-MN" sz="1200" b="1" dirty="0">
                <a:solidFill>
                  <a:schemeClr val="accent5"/>
                </a:solidFill>
                <a:latin typeface="Arial" panose="020B0604020202020204" pitchFamily="34" charset="0"/>
                <a:cs typeface="Arial" panose="020B0604020202020204" pitchFamily="34" charset="0"/>
              </a:endParaRPr>
            </a:p>
            <a:p>
              <a:pPr algn="ctr" fontAlgn="t"/>
              <a:r>
                <a:rPr lang="mn-MN" sz="1200" b="1" dirty="0" smtClean="0">
                  <a:solidFill>
                    <a:schemeClr val="accent5"/>
                  </a:solidFill>
                  <a:latin typeface="Arial" panose="020B0604020202020204" pitchFamily="34" charset="0"/>
                  <a:cs typeface="Arial" panose="020B0604020202020204" pitchFamily="34" charset="0"/>
                </a:rPr>
                <a:t>3</a:t>
              </a:r>
            </a:p>
            <a:p>
              <a:pPr algn="ctr" fontAlgn="t"/>
              <a:r>
                <a:rPr lang="mn-MN" sz="1200" b="1" dirty="0" smtClean="0">
                  <a:solidFill>
                    <a:schemeClr val="accent5"/>
                  </a:solidFill>
                  <a:latin typeface="Arial" panose="020B0604020202020204" pitchFamily="34" charset="0"/>
                  <a:cs typeface="Arial" panose="020B0604020202020204" pitchFamily="34" charset="0"/>
                </a:rPr>
                <a:t>10</a:t>
              </a:r>
              <a:endParaRPr lang="en-US" sz="1200" b="1" dirty="0">
                <a:solidFill>
                  <a:schemeClr val="accent5"/>
                </a:solidFill>
                <a:latin typeface="Arial" panose="020B0604020202020204" pitchFamily="34" charset="0"/>
                <a:cs typeface="Arial" panose="020B0604020202020204" pitchFamily="34" charset="0"/>
              </a:endParaRPr>
            </a:p>
            <a:p>
              <a:pPr algn="ctr" fontAlgn="t"/>
              <a:r>
                <a:rPr lang="en-US" sz="1200" b="1" dirty="0">
                  <a:solidFill>
                    <a:schemeClr val="accent5"/>
                  </a:solidFill>
                  <a:latin typeface="Arial" panose="020B0604020202020204" pitchFamily="34" charset="0"/>
                  <a:cs typeface="Arial" panose="020B0604020202020204" pitchFamily="34" charset="0"/>
                </a:rPr>
                <a:t> </a:t>
              </a:r>
              <a:endParaRPr lang="en-US" sz="1200" dirty="0">
                <a:solidFill>
                  <a:schemeClr val="accent5"/>
                </a:solidFill>
                <a:latin typeface="Arial" panose="020B0604020202020204" pitchFamily="34" charset="0"/>
                <a:cs typeface="Arial" panose="020B0604020202020204" pitchFamily="34" charset="0"/>
              </a:endParaRPr>
            </a:p>
            <a:p>
              <a:endParaRPr lang="mn-MN" sz="1200" b="1" dirty="0">
                <a:solidFill>
                  <a:schemeClr val="accent5"/>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ACA5A07E-8F81-4E74-8CF9-47A5DFEBD0A5}"/>
                </a:ext>
              </a:extLst>
            </p:cNvPr>
            <p:cNvCxnSpPr>
              <a:cxnSpLocks/>
            </p:cNvCxnSpPr>
            <p:nvPr/>
          </p:nvCxnSpPr>
          <p:spPr>
            <a:xfrm>
              <a:off x="5783657" y="1929110"/>
              <a:ext cx="1774368" cy="0"/>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3E6C95F-4EB7-4B1C-90D7-A17AC130A746}"/>
                </a:ext>
              </a:extLst>
            </p:cNvPr>
            <p:cNvCxnSpPr>
              <a:cxnSpLocks/>
            </p:cNvCxnSpPr>
            <p:nvPr/>
          </p:nvCxnSpPr>
          <p:spPr>
            <a:xfrm>
              <a:off x="5563909" y="2098043"/>
              <a:ext cx="1994116" cy="0"/>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2985572-41B0-48AD-A092-35F08EBF40AC}"/>
                </a:ext>
              </a:extLst>
            </p:cNvPr>
            <p:cNvCxnSpPr>
              <a:cxnSpLocks/>
            </p:cNvCxnSpPr>
            <p:nvPr/>
          </p:nvCxnSpPr>
          <p:spPr>
            <a:xfrm>
              <a:off x="6355480" y="2291737"/>
              <a:ext cx="1202545" cy="0"/>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C776903-9C50-4896-BD96-558147B89EE8}"/>
                </a:ext>
              </a:extLst>
            </p:cNvPr>
            <p:cNvCxnSpPr>
              <a:cxnSpLocks/>
            </p:cNvCxnSpPr>
            <p:nvPr/>
          </p:nvCxnSpPr>
          <p:spPr>
            <a:xfrm>
              <a:off x="6191497" y="2457207"/>
              <a:ext cx="1366528" cy="0"/>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F13D1E-BAF4-4751-AF45-ADA1B0D5BC6F}"/>
                </a:ext>
              </a:extLst>
            </p:cNvPr>
            <p:cNvCxnSpPr>
              <a:cxnSpLocks/>
            </p:cNvCxnSpPr>
            <p:nvPr/>
          </p:nvCxnSpPr>
          <p:spPr>
            <a:xfrm>
              <a:off x="6793173" y="2634920"/>
              <a:ext cx="755527" cy="4608"/>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FF18CC2-42D7-4E33-822E-AC3951ED7A82}"/>
                </a:ext>
              </a:extLst>
            </p:cNvPr>
            <p:cNvCxnSpPr>
              <a:cxnSpLocks/>
            </p:cNvCxnSpPr>
            <p:nvPr/>
          </p:nvCxnSpPr>
          <p:spPr>
            <a:xfrm>
              <a:off x="6709096" y="3178787"/>
              <a:ext cx="829851" cy="0"/>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023595" y="3681156"/>
            <a:ext cx="3357762" cy="707178"/>
            <a:chOff x="304800" y="4965192"/>
            <a:chExt cx="3327400" cy="790828"/>
          </a:xfrm>
        </p:grpSpPr>
        <p:cxnSp>
          <p:nvCxnSpPr>
            <p:cNvPr id="27" name="Straight Arrow Connector 26"/>
            <p:cNvCxnSpPr/>
            <p:nvPr/>
          </p:nvCxnSpPr>
          <p:spPr>
            <a:xfrm flipH="1">
              <a:off x="1614996" y="4965192"/>
              <a:ext cx="823403" cy="12736"/>
            </a:xfrm>
            <a:prstGeom prst="straightConnector1">
              <a:avLst/>
            </a:prstGeom>
            <a:ln w="155575">
              <a:solidFill>
                <a:srgbClr val="DF575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590870" y="5727192"/>
              <a:ext cx="773134" cy="208"/>
            </a:xfrm>
            <a:prstGeom prst="straightConnector1">
              <a:avLst/>
            </a:prstGeom>
            <a:ln w="155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직사각형 4">
              <a:extLst>
                <a:ext uri="{FF2B5EF4-FFF2-40B4-BE49-F238E27FC236}">
                  <a16:creationId xmlns:a16="http://schemas.microsoft.com/office/drawing/2014/main" id="{C30829CA-8882-420C-9141-5B58F7584BCC}"/>
                </a:ext>
              </a:extLst>
            </p:cNvPr>
            <p:cNvSpPr/>
            <p:nvPr/>
          </p:nvSpPr>
          <p:spPr>
            <a:xfrm>
              <a:off x="304800" y="5117592"/>
              <a:ext cx="1041400" cy="533608"/>
            </a:xfrm>
            <a:prstGeom prst="rect">
              <a:avLst/>
            </a:prstGeom>
            <a:effectLst/>
          </p:spPr>
          <p:txBody>
            <a:bodyPr vert="horz" wrap="square" anchor="ctr" anchorCtr="0">
              <a:spAutoFit/>
            </a:bodyPr>
            <a:lstStyle/>
            <a:p>
              <a:pPr algn="ctr">
                <a:lnSpc>
                  <a:spcPts val="1700"/>
                </a:lnSpc>
              </a:pPr>
              <a:r>
                <a:rPr lang="mn-MN" altLang="ko-KR" sz="2500" b="1" dirty="0" smtClean="0">
                  <a:solidFill>
                    <a:srgbClr val="DF5757"/>
                  </a:solidFill>
                  <a:latin typeface="Arial" panose="020B0604020202020204" pitchFamily="34" charset="0"/>
                  <a:cs typeface="Arial" panose="020B0604020202020204" pitchFamily="34" charset="0"/>
                </a:rPr>
                <a:t>60</a:t>
              </a:r>
              <a:endParaRPr lang="en-US" altLang="ko-KR" sz="2500" b="1" dirty="0">
                <a:solidFill>
                  <a:srgbClr val="DF5757"/>
                </a:solidFill>
                <a:latin typeface="Arial" panose="020B0604020202020204" pitchFamily="34" charset="0"/>
                <a:cs typeface="Arial" panose="020B0604020202020204" pitchFamily="34" charset="0"/>
              </a:endParaRPr>
            </a:p>
            <a:p>
              <a:pPr algn="ctr">
                <a:lnSpc>
                  <a:spcPts val="1700"/>
                </a:lnSpc>
              </a:pPr>
              <a:r>
                <a:rPr lang="mn-MN" altLang="ko-KR" sz="1700" b="1" dirty="0">
                  <a:solidFill>
                    <a:srgbClr val="DF5757"/>
                  </a:solidFill>
                  <a:latin typeface="Arial" panose="020B0604020202020204" pitchFamily="34" charset="0"/>
                  <a:cs typeface="Arial" panose="020B0604020202020204" pitchFamily="34" charset="0"/>
                </a:rPr>
                <a:t>эмэгтэй</a:t>
              </a:r>
            </a:p>
          </p:txBody>
        </p:sp>
        <p:sp>
          <p:nvSpPr>
            <p:cNvPr id="30" name="직사각형 4">
              <a:extLst>
                <a:ext uri="{FF2B5EF4-FFF2-40B4-BE49-F238E27FC236}">
                  <a16:creationId xmlns:a16="http://schemas.microsoft.com/office/drawing/2014/main" id="{C30829CA-8882-420C-9141-5B58F7584BCC}"/>
                </a:ext>
              </a:extLst>
            </p:cNvPr>
            <p:cNvSpPr/>
            <p:nvPr/>
          </p:nvSpPr>
          <p:spPr>
            <a:xfrm>
              <a:off x="1066800" y="5200492"/>
              <a:ext cx="1905000" cy="309764"/>
            </a:xfrm>
            <a:prstGeom prst="rect">
              <a:avLst/>
            </a:prstGeom>
            <a:effectLst/>
          </p:spPr>
          <p:txBody>
            <a:bodyPr vert="horz" wrap="square" anchor="ctr" anchorCtr="0">
              <a:spAutoFit/>
            </a:bodyPr>
            <a:lstStyle/>
            <a:p>
              <a:pPr algn="ctr"/>
              <a:r>
                <a:rPr lang="mn-MN" altLang="ko-KR" sz="1200" b="1" dirty="0">
                  <a:solidFill>
                    <a:schemeClr val="accent1"/>
                  </a:solidFill>
                  <a:latin typeface="Arial" panose="020B0604020202020204" pitchFamily="34" charset="0"/>
                  <a:cs typeface="Arial" panose="020B0604020202020204" pitchFamily="34" charset="0"/>
                </a:rPr>
                <a:t>Хүйсийн харьцаа </a:t>
              </a:r>
            </a:p>
          </p:txBody>
        </p:sp>
        <p:sp>
          <p:nvSpPr>
            <p:cNvPr id="31" name="직사각형 4">
              <a:extLst>
                <a:ext uri="{FF2B5EF4-FFF2-40B4-BE49-F238E27FC236}">
                  <a16:creationId xmlns:a16="http://schemas.microsoft.com/office/drawing/2014/main" id="{C30829CA-8882-420C-9141-5B58F7584BCC}"/>
                </a:ext>
              </a:extLst>
            </p:cNvPr>
            <p:cNvSpPr/>
            <p:nvPr/>
          </p:nvSpPr>
          <p:spPr>
            <a:xfrm>
              <a:off x="2590800" y="5165173"/>
              <a:ext cx="1041400" cy="590847"/>
            </a:xfrm>
            <a:prstGeom prst="rect">
              <a:avLst/>
            </a:prstGeom>
            <a:effectLst/>
          </p:spPr>
          <p:txBody>
            <a:bodyPr vert="horz" wrap="square" anchor="ctr" anchorCtr="0">
              <a:spAutoFit/>
            </a:bodyPr>
            <a:lstStyle/>
            <a:p>
              <a:pPr algn="ctr">
                <a:lnSpc>
                  <a:spcPts val="1700"/>
                </a:lnSpc>
              </a:pPr>
              <a:r>
                <a:rPr lang="mn-MN" altLang="ko-KR" sz="2500" b="1" dirty="0" smtClean="0">
                  <a:solidFill>
                    <a:schemeClr val="accent5"/>
                  </a:solidFill>
                  <a:latin typeface="Arial" panose="020B0604020202020204" pitchFamily="34" charset="0"/>
                  <a:cs typeface="Arial" panose="020B0604020202020204" pitchFamily="34" charset="0"/>
                </a:rPr>
                <a:t>46</a:t>
              </a:r>
              <a:endParaRPr lang="en-US" altLang="ko-KR" sz="2500" b="1" dirty="0">
                <a:solidFill>
                  <a:schemeClr val="accent5"/>
                </a:solidFill>
                <a:latin typeface="Arial" panose="020B0604020202020204" pitchFamily="34" charset="0"/>
                <a:cs typeface="Arial" panose="020B0604020202020204" pitchFamily="34" charset="0"/>
              </a:endParaRPr>
            </a:p>
            <a:p>
              <a:pPr algn="ctr">
                <a:lnSpc>
                  <a:spcPts val="1700"/>
                </a:lnSpc>
              </a:pPr>
              <a:r>
                <a:rPr lang="mn-MN" altLang="ko-KR" sz="1700" b="1" dirty="0">
                  <a:solidFill>
                    <a:schemeClr val="accent5"/>
                  </a:solidFill>
                  <a:latin typeface="Arial" panose="020B0604020202020204" pitchFamily="34" charset="0"/>
                  <a:cs typeface="Arial" panose="020B0604020202020204" pitchFamily="34" charset="0"/>
                </a:rPr>
                <a:t>эрэгтэй </a:t>
              </a:r>
            </a:p>
          </p:txBody>
        </p:sp>
      </p:grpSp>
      <p:sp>
        <p:nvSpPr>
          <p:cNvPr id="32" name="Rectangle 31"/>
          <p:cNvSpPr/>
          <p:nvPr/>
        </p:nvSpPr>
        <p:spPr>
          <a:xfrm>
            <a:off x="3735518" y="4910025"/>
            <a:ext cx="2664764" cy="276999"/>
          </a:xfrm>
          <a:prstGeom prst="rect">
            <a:avLst/>
          </a:prstGeom>
        </p:spPr>
        <p:txBody>
          <a:bodyPr wrap="square">
            <a:spAutoFit/>
          </a:bodyPr>
          <a:lstStyle/>
          <a:p>
            <a:pPr algn="ctr"/>
            <a:r>
              <a:rPr lang="mn-MN" sz="1200" b="1" kern="1500" smtClean="0">
                <a:solidFill>
                  <a:schemeClr val="bg1"/>
                </a:solidFill>
                <a:latin typeface="Arial" panose="020B0604020202020204" pitchFamily="34" charset="0"/>
                <a:cs typeface="Arial" panose="020B0604020202020204" pitchFamily="34" charset="0"/>
              </a:rPr>
              <a:t>Ажилласан жилийн мэдээлэл</a:t>
            </a:r>
            <a:endParaRPr lang="mn-MN" sz="1200" b="1" kern="1500" dirty="0">
              <a:solidFill>
                <a:schemeClr val="bg1"/>
              </a:solidFill>
              <a:latin typeface="Arial" panose="020B0604020202020204" pitchFamily="34" charset="0"/>
              <a:cs typeface="Arial" panose="020B0604020202020204" pitchFamily="34" charset="0"/>
            </a:endParaRPr>
          </a:p>
        </p:txBody>
      </p:sp>
      <p:pic>
        <p:nvPicPr>
          <p:cNvPr id="33" name="Picture 8" descr="Degree, diploma, education, graduate, resume, school, university ico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614" b="90957" l="10000" r="90000"/>
                    </a14:imgEffect>
                  </a14:imgLayer>
                </a14:imgProps>
              </a:ext>
              <a:ext uri="{28A0092B-C50C-407E-A947-70E740481C1C}">
                <a14:useLocalDpi xmlns:a14="http://schemas.microsoft.com/office/drawing/2010/main" val="0"/>
              </a:ext>
            </a:extLst>
          </a:blip>
          <a:srcRect t="9571"/>
          <a:stretch/>
        </p:blipFill>
        <p:spPr bwMode="auto">
          <a:xfrm>
            <a:off x="4641877" y="3035293"/>
            <a:ext cx="822507" cy="592112"/>
          </a:xfrm>
          <a:prstGeom prst="rect">
            <a:avLst/>
          </a:prstGeom>
        </p:spPr>
      </p:pic>
      <p:sp>
        <p:nvSpPr>
          <p:cNvPr id="34" name="TextBox 33">
            <a:extLst>
              <a:ext uri="{FF2B5EF4-FFF2-40B4-BE49-F238E27FC236}">
                <a16:creationId xmlns:a16="http://schemas.microsoft.com/office/drawing/2014/main" id="{B4D25AF4-EB1E-8C10-E889-5A29F9ADAC92}"/>
              </a:ext>
            </a:extLst>
          </p:cNvPr>
          <p:cNvSpPr txBox="1"/>
          <p:nvPr/>
        </p:nvSpPr>
        <p:spPr>
          <a:xfrm>
            <a:off x="571256" y="2002239"/>
            <a:ext cx="3237058" cy="646331"/>
          </a:xfrm>
          <a:prstGeom prst="rect">
            <a:avLst/>
          </a:prstGeom>
          <a:noFill/>
        </p:spPr>
        <p:txBody>
          <a:bodyPr wrap="square" rtlCol="0">
            <a:spAutoFit/>
          </a:bodyPr>
          <a:lstStyle/>
          <a:p>
            <a:pPr defTabSz="480060">
              <a:defRPr/>
            </a:pPr>
            <a:r>
              <a:rPr lang="mn-MN" sz="1200" dirty="0">
                <a:latin typeface="Arial" panose="020B0604020202020204" pitchFamily="34" charset="0"/>
              </a:rPr>
              <a:t>ТӨРИЙН ЗАХИРГААНЫ АЛБАН ХААГЧ</a:t>
            </a:r>
            <a:endParaRPr lang="en-US" sz="1200" b="1" dirty="0">
              <a:latin typeface="Arial" panose="020B0604020202020204" pitchFamily="34" charset="0"/>
              <a:ea typeface="SimSun" panose="02010600030101010101" pitchFamily="2" charset="-122"/>
            </a:endParaRPr>
          </a:p>
          <a:p>
            <a:pPr defTabSz="480060">
              <a:defRPr/>
            </a:pPr>
            <a:r>
              <a:rPr lang="mn-MN" sz="1200" dirty="0">
                <a:latin typeface="Arial" panose="020B0604020202020204" pitchFamily="34" charset="0"/>
                <a:ea typeface="SimSun" panose="02010600030101010101" pitchFamily="2" charset="-122"/>
                <a:cs typeface="Arial" panose="020B0604020202020204" pitchFamily="34" charset="0"/>
              </a:rPr>
              <a:t>ТӨРИЙН ҮЙЛЧИЛГЭЭ     </a:t>
            </a:r>
            <a:endParaRPr lang="en-US" sz="1200" dirty="0">
              <a:latin typeface="Arial" panose="020B0604020202020204" pitchFamily="34" charset="0"/>
              <a:cs typeface="Arial" panose="020B0604020202020204" pitchFamily="34" charset="0"/>
            </a:endParaRPr>
          </a:p>
          <a:p>
            <a:pPr algn="ctr" defTabSz="480060">
              <a:defRPr/>
            </a:pPr>
            <a:endParaRPr lang="en-US" sz="1200" dirty="0">
              <a:solidFill>
                <a:prstClr val="black"/>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C775875B-56E4-8686-C532-52CCFB83796E}"/>
              </a:ext>
            </a:extLst>
          </p:cNvPr>
          <p:cNvSpPr/>
          <p:nvPr/>
        </p:nvSpPr>
        <p:spPr>
          <a:xfrm>
            <a:off x="569890" y="1879416"/>
            <a:ext cx="3958985" cy="611860"/>
          </a:xfrm>
          <a:prstGeom prst="rect">
            <a:avLst/>
          </a:prstGeom>
          <a:noFill/>
          <a:ln w="127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0060">
              <a:defRPr/>
            </a:pPr>
            <a:endParaRPr lang="en-US" sz="1680">
              <a:solidFill>
                <a:prstClr val="white"/>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484268A6-4E7A-E9AC-3B3D-6CBD061C69C0}"/>
              </a:ext>
            </a:extLst>
          </p:cNvPr>
          <p:cNvSpPr txBox="1"/>
          <p:nvPr/>
        </p:nvSpPr>
        <p:spPr>
          <a:xfrm>
            <a:off x="3825814" y="1991828"/>
            <a:ext cx="1400838" cy="461665"/>
          </a:xfrm>
          <a:prstGeom prst="rect">
            <a:avLst/>
          </a:prstGeom>
          <a:noFill/>
        </p:spPr>
        <p:txBody>
          <a:bodyPr wrap="square" rtlCol="0">
            <a:spAutoFit/>
          </a:bodyPr>
          <a:lstStyle/>
          <a:p>
            <a:pPr defTabSz="480060">
              <a:defRPr/>
            </a:pPr>
            <a:r>
              <a:rPr lang="mn-MN" sz="1200" b="1" dirty="0">
                <a:solidFill>
                  <a:schemeClr val="accent5"/>
                </a:solidFill>
                <a:latin typeface="Arial" panose="020B0604020202020204" pitchFamily="34" charset="0"/>
                <a:cs typeface="Arial" panose="020B0604020202020204" pitchFamily="34" charset="0"/>
              </a:rPr>
              <a:t> </a:t>
            </a:r>
            <a:r>
              <a:rPr lang="mn-MN" sz="1200" b="1" dirty="0" smtClean="0">
                <a:solidFill>
                  <a:schemeClr val="accent5"/>
                </a:solidFill>
                <a:latin typeface="Arial" panose="020B0604020202020204" pitchFamily="34" charset="0"/>
                <a:cs typeface="Arial" panose="020B0604020202020204" pitchFamily="34" charset="0"/>
              </a:rPr>
              <a:t>  94-78</a:t>
            </a:r>
            <a:endParaRPr lang="en-US" sz="1200" b="1" dirty="0">
              <a:solidFill>
                <a:schemeClr val="accent5"/>
              </a:solidFill>
              <a:latin typeface="Arial" panose="020B0604020202020204" pitchFamily="34" charset="0"/>
              <a:cs typeface="Arial" panose="020B0604020202020204" pitchFamily="34" charset="0"/>
            </a:endParaRPr>
          </a:p>
          <a:p>
            <a:pPr defTabSz="480060">
              <a:defRPr/>
            </a:pPr>
            <a:r>
              <a:rPr lang="mn-MN" sz="1200" b="1" dirty="0">
                <a:solidFill>
                  <a:schemeClr val="accent5"/>
                </a:solidFill>
                <a:latin typeface="Arial" panose="020B0604020202020204" pitchFamily="34" charset="0"/>
                <a:cs typeface="Arial" panose="020B0604020202020204" pitchFamily="34" charset="0"/>
              </a:rPr>
              <a:t>  </a:t>
            </a:r>
            <a:r>
              <a:rPr lang="mn-MN" sz="1200" b="1" dirty="0" smtClean="0">
                <a:solidFill>
                  <a:schemeClr val="accent5"/>
                </a:solidFill>
                <a:latin typeface="Arial" panose="020B0604020202020204" pitchFamily="34" charset="0"/>
                <a:cs typeface="Arial" panose="020B0604020202020204" pitchFamily="34" charset="0"/>
              </a:rPr>
              <a:t> 34-28</a:t>
            </a:r>
            <a:endParaRPr lang="en-US" sz="1200" b="1" dirty="0">
              <a:solidFill>
                <a:schemeClr val="accent5"/>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8292DB18-E74E-6C2A-1DBF-6A30FBEAF733}"/>
              </a:ext>
            </a:extLst>
          </p:cNvPr>
          <p:cNvSpPr/>
          <p:nvPr/>
        </p:nvSpPr>
        <p:spPr>
          <a:xfrm>
            <a:off x="5062660" y="1849253"/>
            <a:ext cx="3516400" cy="1511429"/>
          </a:xfrm>
          <a:prstGeom prst="rect">
            <a:avLst/>
          </a:prstGeom>
          <a:solidFill>
            <a:sysClr val="window" lastClr="FFFFFF">
              <a:lumMod val="95000"/>
              <a:alpha val="50000"/>
            </a:sysClr>
          </a:solidFill>
          <a:ln w="12700" cap="flat" cmpd="sng" algn="ctr">
            <a:noFill/>
            <a:prstDash val="solid"/>
            <a:miter lim="800000"/>
          </a:ln>
          <a:effectLst/>
        </p:spPr>
        <p:txBody>
          <a:bodyPr rtlCol="0" anchor="ctr"/>
          <a:lstStyle/>
          <a:p>
            <a:pPr marL="0" marR="0" lvl="0" indent="0" algn="ctr" defTabSz="480060" eaLnBrk="1" fontAlgn="auto" latinLnBrk="0" hangingPunct="1">
              <a:lnSpc>
                <a:spcPct val="100000"/>
              </a:lnSpc>
              <a:spcBef>
                <a:spcPts val="0"/>
              </a:spcBef>
              <a:spcAft>
                <a:spcPts val="0"/>
              </a:spcAft>
              <a:buClrTx/>
              <a:buSzTx/>
              <a:buFontTx/>
              <a:buNone/>
              <a:tabLst/>
              <a:defRPr/>
            </a:pPr>
            <a:endParaRPr kumimoji="0" lang="en-US" sz="1890" b="0" i="0" u="none" strike="noStrike" kern="0" cap="none" spc="0" normalizeH="0" baseline="0" noProof="0" dirty="0">
              <a:ln>
                <a:noFill/>
              </a:ln>
              <a:solidFill>
                <a:prstClr val="white">
                  <a:lumMod val="95000"/>
                </a:prstClr>
              </a:solidFill>
              <a:effectLst/>
              <a:uLnTx/>
              <a:uFillTx/>
              <a:latin typeface="Calibri" panose="020F0502020204030204"/>
              <a:ea typeface="+mn-ea"/>
              <a:cs typeface="Arial" panose="020B0604020202020204" pitchFamily="34" charset="0"/>
            </a:endParaRPr>
          </a:p>
        </p:txBody>
      </p:sp>
      <p:pic>
        <p:nvPicPr>
          <p:cNvPr id="38" name="Picture 8" descr="Degree, diploma, education, graduate, resume, school, university icon">
            <a:extLst>
              <a:ext uri="{FF2B5EF4-FFF2-40B4-BE49-F238E27FC236}">
                <a16:creationId xmlns:a16="http://schemas.microsoft.com/office/drawing/2014/main" id="{275A3007-E6B9-5090-49C4-1D4B56FCB64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9571"/>
          <a:stretch/>
        </p:blipFill>
        <p:spPr bwMode="auto">
          <a:xfrm>
            <a:off x="5275472" y="2216693"/>
            <a:ext cx="863632" cy="621718"/>
          </a:xfrm>
          <a:prstGeom prst="rect">
            <a:avLst/>
          </a:prstGeom>
        </p:spPr>
      </p:pic>
      <p:sp>
        <p:nvSpPr>
          <p:cNvPr id="39" name="TextBox 38">
            <a:extLst>
              <a:ext uri="{FF2B5EF4-FFF2-40B4-BE49-F238E27FC236}">
                <a16:creationId xmlns:a16="http://schemas.microsoft.com/office/drawing/2014/main" id="{4BD7AADF-8250-2499-E897-1F8F5A3454DF}"/>
              </a:ext>
            </a:extLst>
          </p:cNvPr>
          <p:cNvSpPr txBox="1"/>
          <p:nvPr/>
        </p:nvSpPr>
        <p:spPr>
          <a:xfrm>
            <a:off x="5095421" y="2866954"/>
            <a:ext cx="1020422" cy="461665"/>
          </a:xfrm>
          <a:prstGeom prst="rect">
            <a:avLst/>
          </a:prstGeom>
          <a:noFill/>
        </p:spPr>
        <p:txBody>
          <a:bodyPr wrap="square" rtlCol="0">
            <a:spAutoFit/>
          </a:bodyPr>
          <a:lstStyle/>
          <a:p>
            <a:pPr algn="ctr" defTabSz="480060">
              <a:defRPr/>
            </a:pPr>
            <a:r>
              <a:rPr lang="mn-MN" sz="1200" dirty="0">
                <a:solidFill>
                  <a:schemeClr val="accent5"/>
                </a:solidFill>
                <a:latin typeface="Arial" panose="020B0604020202020204" pitchFamily="34" charset="0"/>
                <a:cs typeface="Arial" panose="020B0604020202020204" pitchFamily="34" charset="0"/>
              </a:rPr>
              <a:t>Доктор</a:t>
            </a:r>
            <a:endParaRPr lang="en-US" sz="1200" dirty="0">
              <a:solidFill>
                <a:schemeClr val="accent5"/>
              </a:solidFill>
              <a:latin typeface="Arial" panose="020B0604020202020204" pitchFamily="34" charset="0"/>
              <a:cs typeface="Arial" panose="020B0604020202020204" pitchFamily="34" charset="0"/>
            </a:endParaRPr>
          </a:p>
          <a:p>
            <a:pPr algn="ctr" defTabSz="480060">
              <a:defRPr/>
            </a:pPr>
            <a:r>
              <a:rPr lang="en-US" sz="1200" b="1" dirty="0">
                <a:solidFill>
                  <a:schemeClr val="accent5"/>
                </a:solidFill>
                <a:latin typeface="Arial" panose="020B0604020202020204" pitchFamily="34" charset="0"/>
                <a:cs typeface="Arial" panose="020B0604020202020204" pitchFamily="34" charset="0"/>
              </a:rPr>
              <a:t> </a:t>
            </a:r>
            <a:r>
              <a:rPr lang="mn-MN" sz="1200" b="1" dirty="0">
                <a:solidFill>
                  <a:schemeClr val="accent5"/>
                </a:solidFill>
                <a:latin typeface="Arial" panose="020B0604020202020204" pitchFamily="34" charset="0"/>
                <a:cs typeface="Arial" panose="020B0604020202020204" pitchFamily="34" charset="0"/>
              </a:rPr>
              <a:t>2</a:t>
            </a:r>
            <a:r>
              <a:rPr lang="mn-MN" sz="1200" b="1" dirty="0" smtClean="0">
                <a:solidFill>
                  <a:schemeClr val="accent5"/>
                </a:solidFill>
                <a:latin typeface="Arial" panose="020B0604020202020204" pitchFamily="34" charset="0"/>
                <a:cs typeface="Arial" panose="020B0604020202020204" pitchFamily="34" charset="0"/>
              </a:rPr>
              <a:t> </a:t>
            </a:r>
            <a:endParaRPr lang="en-US" sz="1200" dirty="0">
              <a:solidFill>
                <a:schemeClr val="accent5"/>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C7EC0A17-60FB-789B-215E-2F73AD8F410F}"/>
              </a:ext>
            </a:extLst>
          </p:cNvPr>
          <p:cNvSpPr txBox="1"/>
          <p:nvPr/>
        </p:nvSpPr>
        <p:spPr>
          <a:xfrm>
            <a:off x="6261596" y="2873753"/>
            <a:ext cx="1205132" cy="461665"/>
          </a:xfrm>
          <a:prstGeom prst="rect">
            <a:avLst/>
          </a:prstGeom>
          <a:noFill/>
        </p:spPr>
        <p:txBody>
          <a:bodyPr wrap="square" rtlCol="0">
            <a:spAutoFit/>
          </a:bodyPr>
          <a:lstStyle/>
          <a:p>
            <a:pPr algn="ctr" defTabSz="480060">
              <a:defRPr/>
            </a:pPr>
            <a:r>
              <a:rPr lang="mn-MN" sz="1200" dirty="0">
                <a:solidFill>
                  <a:schemeClr val="accent5"/>
                </a:solidFill>
                <a:latin typeface="Arial" panose="020B0604020202020204" pitchFamily="34" charset="0"/>
                <a:cs typeface="Arial" panose="020B0604020202020204" pitchFamily="34" charset="0"/>
              </a:rPr>
              <a:t>Магистр</a:t>
            </a:r>
          </a:p>
          <a:p>
            <a:pPr algn="ctr" defTabSz="480060">
              <a:defRPr/>
            </a:pPr>
            <a:r>
              <a:rPr lang="mn-MN" sz="1200" b="1" dirty="0" smtClean="0">
                <a:solidFill>
                  <a:schemeClr val="accent5"/>
                </a:solidFill>
                <a:latin typeface="Arial" panose="020B0604020202020204" pitchFamily="34" charset="0"/>
                <a:cs typeface="Arial" panose="020B0604020202020204" pitchFamily="34" charset="0"/>
              </a:rPr>
              <a:t>26</a:t>
            </a:r>
            <a:endParaRPr lang="en-US" sz="1200" dirty="0">
              <a:solidFill>
                <a:schemeClr val="accent5"/>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4A21818-547A-CC65-5AE9-C983DAC5DF91}"/>
              </a:ext>
            </a:extLst>
          </p:cNvPr>
          <p:cNvSpPr txBox="1"/>
          <p:nvPr/>
        </p:nvSpPr>
        <p:spPr>
          <a:xfrm>
            <a:off x="7371893" y="2858043"/>
            <a:ext cx="1205132" cy="461665"/>
          </a:xfrm>
          <a:prstGeom prst="rect">
            <a:avLst/>
          </a:prstGeom>
          <a:noFill/>
        </p:spPr>
        <p:txBody>
          <a:bodyPr wrap="square" rtlCol="0">
            <a:spAutoFit/>
          </a:bodyPr>
          <a:lstStyle/>
          <a:p>
            <a:pPr algn="ctr" defTabSz="480060">
              <a:defRPr/>
            </a:pPr>
            <a:r>
              <a:rPr lang="mn-MN" sz="1200" dirty="0">
                <a:solidFill>
                  <a:schemeClr val="accent5"/>
                </a:solidFill>
                <a:latin typeface="Arial" panose="020B0604020202020204" pitchFamily="34" charset="0"/>
                <a:cs typeface="Arial" panose="020B0604020202020204" pitchFamily="34" charset="0"/>
              </a:rPr>
              <a:t>Бакалавр</a:t>
            </a:r>
          </a:p>
          <a:p>
            <a:pPr algn="ctr" defTabSz="480060">
              <a:defRPr/>
            </a:pPr>
            <a:r>
              <a:rPr lang="mn-MN" sz="1200" b="1" dirty="0" smtClean="0">
                <a:solidFill>
                  <a:schemeClr val="accent5"/>
                </a:solidFill>
                <a:latin typeface="Arial" panose="020B0604020202020204" pitchFamily="34" charset="0"/>
                <a:cs typeface="Arial" panose="020B0604020202020204" pitchFamily="34" charset="0"/>
              </a:rPr>
              <a:t>78</a:t>
            </a:r>
            <a:endParaRPr lang="en-US" sz="1200" dirty="0">
              <a:solidFill>
                <a:schemeClr val="accent5"/>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AE78C00-92A9-6AA0-83B1-6C9E30D981D4}"/>
              </a:ext>
            </a:extLst>
          </p:cNvPr>
          <p:cNvSpPr/>
          <p:nvPr/>
        </p:nvSpPr>
        <p:spPr>
          <a:xfrm>
            <a:off x="5331112" y="1900409"/>
            <a:ext cx="3096810" cy="307777"/>
          </a:xfrm>
          <a:prstGeom prst="rect">
            <a:avLst/>
          </a:prstGeom>
        </p:spPr>
        <p:txBody>
          <a:bodyPr wrap="square">
            <a:spAutoFit/>
          </a:bodyPr>
          <a:lstStyle/>
          <a:p>
            <a:pPr algn="ctr" defTabSz="480060">
              <a:defRPr/>
            </a:pPr>
            <a:r>
              <a:rPr lang="mn-MN" sz="1400" b="1" dirty="0">
                <a:solidFill>
                  <a:schemeClr val="accent1"/>
                </a:solidFill>
                <a:latin typeface="Arial" panose="020B0604020202020204" pitchFamily="34" charset="0"/>
                <a:cs typeface="Arial" panose="020B0604020202020204" pitchFamily="34" charset="0"/>
              </a:rPr>
              <a:t>БОЛОВСРОЛ</a:t>
            </a:r>
          </a:p>
        </p:txBody>
      </p:sp>
      <p:pic>
        <p:nvPicPr>
          <p:cNvPr id="43" name="Picture 8" descr="Degree, diploma, education, graduate, resume, school, university icon">
            <a:extLst>
              <a:ext uri="{FF2B5EF4-FFF2-40B4-BE49-F238E27FC236}">
                <a16:creationId xmlns:a16="http://schemas.microsoft.com/office/drawing/2014/main" id="{FE8C7B25-C24A-8F2F-0535-6DC85BEFBD73}"/>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9571"/>
          <a:stretch/>
        </p:blipFill>
        <p:spPr bwMode="auto">
          <a:xfrm>
            <a:off x="6447702" y="2236324"/>
            <a:ext cx="863632" cy="621718"/>
          </a:xfrm>
          <a:prstGeom prst="rect">
            <a:avLst/>
          </a:prstGeom>
        </p:spPr>
      </p:pic>
      <p:pic>
        <p:nvPicPr>
          <p:cNvPr id="44" name="Picture 8" descr="Degree, diploma, education, graduate, resume, school, university icon">
            <a:extLst>
              <a:ext uri="{FF2B5EF4-FFF2-40B4-BE49-F238E27FC236}">
                <a16:creationId xmlns:a16="http://schemas.microsoft.com/office/drawing/2014/main" id="{2179A1AB-0B12-74E6-3A00-89835B059C32}"/>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9571"/>
          <a:stretch/>
        </p:blipFill>
        <p:spPr bwMode="auto">
          <a:xfrm>
            <a:off x="7528828" y="2247562"/>
            <a:ext cx="863632" cy="621718"/>
          </a:xfrm>
          <a:prstGeom prst="rect">
            <a:avLst/>
          </a:prstGeom>
        </p:spPr>
      </p:pic>
      <p:cxnSp>
        <p:nvCxnSpPr>
          <p:cNvPr id="46" name="Straight Arrow Connector 45">
            <a:extLst>
              <a:ext uri="{FF2B5EF4-FFF2-40B4-BE49-F238E27FC236}">
                <a16:creationId xmlns:a16="http://schemas.microsoft.com/office/drawing/2014/main" id="{50F13D1E-BAF4-4751-AF45-ADA1B0D5BC6F}"/>
              </a:ext>
            </a:extLst>
          </p:cNvPr>
          <p:cNvCxnSpPr>
            <a:cxnSpLocks/>
          </p:cNvCxnSpPr>
          <p:nvPr/>
        </p:nvCxnSpPr>
        <p:spPr>
          <a:xfrm>
            <a:off x="3445483" y="3777932"/>
            <a:ext cx="790153" cy="4608"/>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0F13D1E-BAF4-4751-AF45-ADA1B0D5BC6F}"/>
              </a:ext>
            </a:extLst>
          </p:cNvPr>
          <p:cNvCxnSpPr>
            <a:cxnSpLocks/>
          </p:cNvCxnSpPr>
          <p:nvPr/>
        </p:nvCxnSpPr>
        <p:spPr>
          <a:xfrm>
            <a:off x="3435403" y="3946865"/>
            <a:ext cx="790153" cy="4608"/>
          </a:xfrm>
          <a:prstGeom prst="straightConnector1">
            <a:avLst/>
          </a:prstGeom>
          <a:ln w="28575" cap="rnd">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aphicFrame>
        <p:nvGraphicFramePr>
          <p:cNvPr id="49" name="Table 48"/>
          <p:cNvGraphicFramePr>
            <a:graphicFrameLocks noGrp="1"/>
          </p:cNvGraphicFramePr>
          <p:nvPr>
            <p:extLst>
              <p:ext uri="{D42A27DB-BD31-4B8C-83A1-F6EECF244321}">
                <p14:modId xmlns:p14="http://schemas.microsoft.com/office/powerpoint/2010/main" val="3097073125"/>
              </p:ext>
            </p:extLst>
          </p:nvPr>
        </p:nvGraphicFramePr>
        <p:xfrm>
          <a:off x="4641877" y="4747075"/>
          <a:ext cx="7061177" cy="2286439"/>
        </p:xfrm>
        <a:graphic>
          <a:graphicData uri="http://schemas.openxmlformats.org/drawingml/2006/table">
            <a:tbl>
              <a:tblPr firstRow="1" firstCol="1" bandRow="1">
                <a:tableStyleId>{3B4B98B0-60AC-42C2-AFA5-B58CD77FA1E5}</a:tableStyleId>
              </a:tblPr>
              <a:tblGrid>
                <a:gridCol w="448662">
                  <a:extLst>
                    <a:ext uri="{9D8B030D-6E8A-4147-A177-3AD203B41FA5}">
                      <a16:colId xmlns:a16="http://schemas.microsoft.com/office/drawing/2014/main" val="2455758000"/>
                    </a:ext>
                  </a:extLst>
                </a:gridCol>
                <a:gridCol w="2382072">
                  <a:extLst>
                    <a:ext uri="{9D8B030D-6E8A-4147-A177-3AD203B41FA5}">
                      <a16:colId xmlns:a16="http://schemas.microsoft.com/office/drawing/2014/main" val="3511471836"/>
                    </a:ext>
                  </a:extLst>
                </a:gridCol>
                <a:gridCol w="650466">
                  <a:extLst>
                    <a:ext uri="{9D8B030D-6E8A-4147-A177-3AD203B41FA5}">
                      <a16:colId xmlns:a16="http://schemas.microsoft.com/office/drawing/2014/main" val="4059946108"/>
                    </a:ext>
                  </a:extLst>
                </a:gridCol>
                <a:gridCol w="704673">
                  <a:extLst>
                    <a:ext uri="{9D8B030D-6E8A-4147-A177-3AD203B41FA5}">
                      <a16:colId xmlns:a16="http://schemas.microsoft.com/office/drawing/2014/main" val="579488080"/>
                    </a:ext>
                  </a:extLst>
                </a:gridCol>
                <a:gridCol w="704673">
                  <a:extLst>
                    <a:ext uri="{9D8B030D-6E8A-4147-A177-3AD203B41FA5}">
                      <a16:colId xmlns:a16="http://schemas.microsoft.com/office/drawing/2014/main" val="3499993318"/>
                    </a:ext>
                  </a:extLst>
                </a:gridCol>
                <a:gridCol w="704673">
                  <a:extLst>
                    <a:ext uri="{9D8B030D-6E8A-4147-A177-3AD203B41FA5}">
                      <a16:colId xmlns:a16="http://schemas.microsoft.com/office/drawing/2014/main" val="4195466001"/>
                    </a:ext>
                  </a:extLst>
                </a:gridCol>
                <a:gridCol w="732979">
                  <a:extLst>
                    <a:ext uri="{9D8B030D-6E8A-4147-A177-3AD203B41FA5}">
                      <a16:colId xmlns:a16="http://schemas.microsoft.com/office/drawing/2014/main" val="820994226"/>
                    </a:ext>
                  </a:extLst>
                </a:gridCol>
                <a:gridCol w="732979">
                  <a:extLst>
                    <a:ext uri="{9D8B030D-6E8A-4147-A177-3AD203B41FA5}">
                      <a16:colId xmlns:a16="http://schemas.microsoft.com/office/drawing/2014/main" val="336751164"/>
                    </a:ext>
                  </a:extLst>
                </a:gridCol>
              </a:tblGrid>
              <a:tr h="609718">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Ажилласан жил</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a:effectLst/>
                          <a:latin typeface="Arial" panose="020B0604020202020204" pitchFamily="34" charset="0"/>
                          <a:cs typeface="Arial" panose="020B0604020202020204" pitchFamily="34" charset="0"/>
                        </a:rPr>
                        <a:t>1-5 </a:t>
                      </a:r>
                    </a:p>
                    <a:p>
                      <a:pPr marL="0" marR="0" algn="ctr">
                        <a:lnSpc>
                          <a:spcPct val="100000"/>
                        </a:lnSpc>
                        <a:spcBef>
                          <a:spcPts val="0"/>
                        </a:spcBef>
                        <a:spcAft>
                          <a:spcPts val="0"/>
                        </a:spcAft>
                      </a:pPr>
                      <a:r>
                        <a:rPr lang="mn-MN" sz="1050">
                          <a:effectLst/>
                          <a:latin typeface="Arial" panose="020B0604020202020204" pitchFamily="34" charset="0"/>
                          <a:cs typeface="Arial" panose="020B0604020202020204" pitchFamily="34" charset="0"/>
                        </a:rPr>
                        <a:t>жил</a:t>
                      </a:r>
                      <a:endParaRPr lang="mn-MN" sz="105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a:effectLst/>
                          <a:latin typeface="Arial" panose="020B0604020202020204" pitchFamily="34" charset="0"/>
                          <a:cs typeface="Arial" panose="020B0604020202020204" pitchFamily="34" charset="0"/>
                        </a:rPr>
                        <a:t>6-10 </a:t>
                      </a:r>
                    </a:p>
                    <a:p>
                      <a:pPr marL="0" marR="0" algn="ctr">
                        <a:lnSpc>
                          <a:spcPct val="100000"/>
                        </a:lnSpc>
                        <a:spcBef>
                          <a:spcPts val="0"/>
                        </a:spcBef>
                        <a:spcAft>
                          <a:spcPts val="0"/>
                        </a:spcAft>
                      </a:pPr>
                      <a:r>
                        <a:rPr lang="mn-MN" sz="1050">
                          <a:effectLst/>
                          <a:latin typeface="Arial" panose="020B0604020202020204" pitchFamily="34" charset="0"/>
                          <a:cs typeface="Arial" panose="020B0604020202020204" pitchFamily="34" charset="0"/>
                        </a:rPr>
                        <a:t>жил</a:t>
                      </a:r>
                      <a:endParaRPr lang="mn-MN" sz="105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11-15 </a:t>
                      </a:r>
                    </a:p>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жил</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a:effectLst/>
                          <a:latin typeface="Arial" panose="020B0604020202020204" pitchFamily="34" charset="0"/>
                          <a:cs typeface="Arial" panose="020B0604020202020204" pitchFamily="34" charset="0"/>
                        </a:rPr>
                        <a:t>16-20 </a:t>
                      </a:r>
                    </a:p>
                    <a:p>
                      <a:pPr marL="0" marR="0" algn="ctr">
                        <a:lnSpc>
                          <a:spcPct val="100000"/>
                        </a:lnSpc>
                        <a:spcBef>
                          <a:spcPts val="0"/>
                        </a:spcBef>
                        <a:spcAft>
                          <a:spcPts val="0"/>
                        </a:spcAft>
                      </a:pPr>
                      <a:r>
                        <a:rPr lang="mn-MN" sz="1050">
                          <a:effectLst/>
                          <a:latin typeface="Arial" panose="020B0604020202020204" pitchFamily="34" charset="0"/>
                          <a:cs typeface="Arial" panose="020B0604020202020204" pitchFamily="34" charset="0"/>
                        </a:rPr>
                        <a:t>жил</a:t>
                      </a:r>
                      <a:endParaRPr lang="mn-MN" sz="105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21-ээс дээш</a:t>
                      </a:r>
                    </a:p>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жил</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Нийт дүн</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3547172"/>
                  </a:ext>
                </a:extLst>
              </a:tr>
              <a:tr h="203239">
                <a:tc rowSpan="2">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1</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Улсад</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3</a:t>
                      </a:r>
                      <a:r>
                        <a:rPr lang="mn-MN" sz="1050" dirty="0" smtClean="0">
                          <a:effectLst/>
                          <a:latin typeface="Arial" panose="020B0604020202020204" pitchFamily="34" charset="0"/>
                          <a:cs typeface="Arial" panose="020B0604020202020204" pitchFamily="34" charset="0"/>
                        </a:rPr>
                        <a:t>6</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21</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2</a:t>
                      </a:r>
                      <a:r>
                        <a:rPr lang="mn-MN" sz="1050" dirty="0" smtClean="0">
                          <a:effectLst/>
                          <a:latin typeface="Arial" panose="020B0604020202020204" pitchFamily="34" charset="0"/>
                          <a:cs typeface="Arial" panose="020B0604020202020204" pitchFamily="34" charset="0"/>
                        </a:rPr>
                        <a:t>5</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10</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4</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106</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50770680"/>
                  </a:ext>
                </a:extLst>
              </a:tr>
              <a:tr h="355668">
                <a:tc vMerge="1">
                  <a:txBody>
                    <a:bodyPr/>
                    <a:lstStyle/>
                    <a:p>
                      <a:endParaRPr lang="mn-MN"/>
                    </a:p>
                  </a:txBody>
                  <a:tcPr/>
                </a:tc>
                <a:tc>
                  <a:txBody>
                    <a:bodyPr/>
                    <a:lstStyle/>
                    <a:p>
                      <a:pPr marL="0" marR="0" algn="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Эзлэх 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41 </a:t>
                      </a:r>
                      <a:r>
                        <a:rPr lang="mn-MN" sz="1050" dirty="0">
                          <a:effectLst/>
                          <a:latin typeface="Arial" panose="020B0604020202020204" pitchFamily="34" charset="0"/>
                          <a:cs typeface="Arial" panose="020B0604020202020204" pitchFamily="34" charset="0"/>
                        </a:rPr>
                        <a:t>хувь </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24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2</a:t>
                      </a:r>
                      <a:r>
                        <a:rPr lang="mn-MN" sz="1050" dirty="0" smtClean="0">
                          <a:effectLst/>
                          <a:latin typeface="Arial" panose="020B0604020202020204" pitchFamily="34" charset="0"/>
                          <a:cs typeface="Arial" panose="020B0604020202020204" pitchFamily="34" charset="0"/>
                        </a:rPr>
                        <a:t>8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11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a:t>
                      </a:r>
                      <a:r>
                        <a:rPr lang="mn-MN" sz="1050" dirty="0">
                          <a:effectLst/>
                          <a:latin typeface="Arial" panose="020B0604020202020204" pitchFamily="34" charset="0"/>
                          <a:cs typeface="Arial" panose="020B0604020202020204" pitchFamily="34" charset="0"/>
                        </a:rPr>
                        <a:t>6</a:t>
                      </a:r>
                      <a:r>
                        <a:rPr lang="mn-MN" sz="1050" dirty="0" smtClean="0">
                          <a:effectLst/>
                          <a:latin typeface="Arial" panose="020B0604020202020204" pitchFamily="34" charset="0"/>
                          <a:cs typeface="Arial" panose="020B0604020202020204" pitchFamily="34" charset="0"/>
                        </a:rPr>
                        <a:t>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100 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7480461"/>
                  </a:ext>
                </a:extLst>
              </a:tr>
              <a:tr h="203239">
                <a:tc rowSpan="2">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2</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Төрийн албанд</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45</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2</a:t>
                      </a:r>
                      <a:r>
                        <a:rPr lang="mn-MN" sz="1050" dirty="0" smtClean="0">
                          <a:effectLst/>
                          <a:latin typeface="Arial" panose="020B0604020202020204" pitchFamily="34" charset="0"/>
                          <a:cs typeface="Arial" panose="020B0604020202020204" pitchFamily="34" charset="0"/>
                        </a:rPr>
                        <a:t>4</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18</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7</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2</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106</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04839110"/>
                  </a:ext>
                </a:extLst>
              </a:tr>
              <a:tr h="355668">
                <a:tc vMerge="1">
                  <a:txBody>
                    <a:bodyPr/>
                    <a:lstStyle/>
                    <a:p>
                      <a:endParaRPr lang="mn-MN"/>
                    </a:p>
                  </a:txBody>
                  <a:tcPr/>
                </a:tc>
                <a:tc>
                  <a:txBody>
                    <a:bodyPr/>
                    <a:lstStyle/>
                    <a:p>
                      <a:pPr marL="0" marR="0" algn="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Эзлэх 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5</a:t>
                      </a: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 </a:t>
                      </a:r>
                      <a:r>
                        <a:rPr lang="mn-MN" sz="1050" dirty="0">
                          <a:effectLst/>
                          <a:latin typeface="Arial" panose="020B0604020202020204" pitchFamily="34" charset="0"/>
                          <a:cs typeface="Arial" panose="020B0604020202020204" pitchFamily="34" charset="0"/>
                        </a:rPr>
                        <a:t>хувь </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2</a:t>
                      </a:r>
                      <a:r>
                        <a:rPr lang="mn-MN" sz="1050" dirty="0" smtClean="0">
                          <a:effectLst/>
                          <a:latin typeface="Arial" panose="020B0604020202020204" pitchFamily="34" charset="0"/>
                          <a:cs typeface="Arial" panose="020B0604020202020204" pitchFamily="34" charset="0"/>
                        </a:rPr>
                        <a:t>7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2</a:t>
                      </a: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8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4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100 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51321131"/>
                  </a:ext>
                </a:extLst>
              </a:tr>
              <a:tr h="203239">
                <a:tc rowSpan="2">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3</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Тухайн байгууллагад </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6</a:t>
                      </a:r>
                      <a:r>
                        <a:rPr lang="mn-MN" sz="1050" dirty="0" smtClean="0">
                          <a:effectLst/>
                          <a:latin typeface="Arial" panose="020B0604020202020204" pitchFamily="34" charset="0"/>
                          <a:cs typeface="Arial" panose="020B0604020202020204" pitchFamily="34" charset="0"/>
                        </a:rPr>
                        <a:t>7</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4</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a:effectLst/>
                          <a:latin typeface="Arial" panose="020B0604020202020204" pitchFamily="34" charset="0"/>
                          <a:cs typeface="Arial" panose="020B0604020202020204" pitchFamily="34" charset="0"/>
                        </a:rPr>
                        <a:t>19</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4</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2</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106</a:t>
                      </a:r>
                      <a:endParaRPr lang="mn-MN" sz="105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96054528"/>
                  </a:ext>
                </a:extLst>
              </a:tr>
              <a:tr h="355668">
                <a:tc vMerge="1">
                  <a:txBody>
                    <a:bodyPr/>
                    <a:lstStyle/>
                    <a:p>
                      <a:endParaRPr lang="mn-MN"/>
                    </a:p>
                  </a:txBody>
                  <a:tcPr/>
                </a:tc>
                <a:tc>
                  <a:txBody>
                    <a:bodyPr/>
                    <a:lstStyle/>
                    <a:p>
                      <a:pPr marL="0" marR="0" algn="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Эзлэх 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76 </a:t>
                      </a:r>
                      <a:r>
                        <a:rPr lang="mn-MN" sz="1050" dirty="0">
                          <a:effectLst/>
                          <a:latin typeface="Arial" panose="020B0604020202020204" pitchFamily="34" charset="0"/>
                          <a:cs typeface="Arial" panose="020B0604020202020204" pitchFamily="34" charset="0"/>
                        </a:rPr>
                        <a:t>хувь </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1</a:t>
                      </a:r>
                      <a:r>
                        <a:rPr lang="mn-MN" sz="1050" dirty="0" smtClean="0">
                          <a:effectLst/>
                          <a:latin typeface="Arial" panose="020B0604020202020204" pitchFamily="34" charset="0"/>
                          <a:cs typeface="Arial" panose="020B0604020202020204" pitchFamily="34" charset="0"/>
                        </a:rPr>
                        <a:t>6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en-US" sz="1050" dirty="0" smtClean="0">
                          <a:effectLst/>
                          <a:latin typeface="Arial" panose="020B0604020202020204" pitchFamily="34" charset="0"/>
                          <a:cs typeface="Arial" panose="020B0604020202020204" pitchFamily="34" charset="0"/>
                        </a:rPr>
                        <a:t>2</a:t>
                      </a:r>
                      <a:r>
                        <a:rPr lang="mn-MN" sz="1050" dirty="0" smtClean="0">
                          <a:effectLst/>
                          <a:latin typeface="Arial" panose="020B0604020202020204" pitchFamily="34" charset="0"/>
                          <a:cs typeface="Arial" panose="020B0604020202020204" pitchFamily="34" charset="0"/>
                        </a:rPr>
                        <a:t>2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5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smtClean="0">
                          <a:effectLst/>
                          <a:latin typeface="Arial" panose="020B0604020202020204" pitchFamily="34" charset="0"/>
                          <a:cs typeface="Arial" panose="020B0604020202020204" pitchFamily="34" charset="0"/>
                        </a:rPr>
                        <a:t>2 </a:t>
                      </a:r>
                      <a:r>
                        <a:rPr lang="mn-MN" sz="1050" dirty="0">
                          <a:effectLst/>
                          <a:latin typeface="Arial" panose="020B0604020202020204" pitchFamily="34" charset="0"/>
                          <a:cs typeface="Arial" panose="020B0604020202020204" pitchFamily="34" charset="0"/>
                        </a:rPr>
                        <a:t>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0000"/>
                        </a:lnSpc>
                        <a:spcBef>
                          <a:spcPts val="0"/>
                        </a:spcBef>
                        <a:spcAft>
                          <a:spcPts val="0"/>
                        </a:spcAft>
                      </a:pPr>
                      <a:r>
                        <a:rPr lang="mn-MN" sz="1050" dirty="0">
                          <a:effectLst/>
                          <a:latin typeface="Arial" panose="020B0604020202020204" pitchFamily="34" charset="0"/>
                          <a:cs typeface="Arial" panose="020B0604020202020204" pitchFamily="34" charset="0"/>
                        </a:rPr>
                        <a:t>100 хувь</a:t>
                      </a:r>
                      <a:endParaRPr lang="mn-MN" sz="105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73273961"/>
                  </a:ext>
                </a:extLst>
              </a:tr>
            </a:tbl>
          </a:graphicData>
        </a:graphic>
      </p:graphicFrame>
      <p:sp>
        <p:nvSpPr>
          <p:cNvPr id="50" name="Rectangle 49"/>
          <p:cNvSpPr/>
          <p:nvPr/>
        </p:nvSpPr>
        <p:spPr>
          <a:xfrm>
            <a:off x="569890" y="4719486"/>
            <a:ext cx="3958986" cy="1200329"/>
          </a:xfrm>
          <a:prstGeom prst="rect">
            <a:avLst/>
          </a:prstGeom>
        </p:spPr>
        <p:txBody>
          <a:bodyPr wrap="square">
            <a:spAutoFit/>
          </a:bodyPr>
          <a:lstStyle/>
          <a:p>
            <a:pPr marL="171450" lvl="0" indent="-171450" algn="just" defTabSz="457200">
              <a:buFont typeface="Wingdings" panose="05000000000000000000" pitchFamily="2" charset="2"/>
              <a:buChar char="ü"/>
            </a:pPr>
            <a:r>
              <a:rPr lang="mn-MN" sz="1200" dirty="0">
                <a:latin typeface="Arial" panose="020B0604020202020204" pitchFamily="34" charset="0"/>
                <a:cs typeface="Arial" panose="020B0604020202020204" pitchFamily="34" charset="0"/>
              </a:rPr>
              <a:t>Мэргэжлээрээ буюу улсад 5-аас дээш жил улсад ажилласан 70</a:t>
            </a:r>
            <a:r>
              <a:rPr lang="mn-MN" sz="1200" b="1" dirty="0">
                <a:latin typeface="Arial" panose="020B0604020202020204" pitchFamily="34" charset="0"/>
                <a:cs typeface="Arial" panose="020B0604020202020204" pitchFamily="34" charset="0"/>
              </a:rPr>
              <a:t> </a:t>
            </a:r>
            <a:r>
              <a:rPr lang="mn-MN" sz="1200" b="1" dirty="0" smtClean="0">
                <a:latin typeface="Arial" panose="020B0604020202020204" pitchFamily="34" charset="0"/>
                <a:cs typeface="Arial" panose="020B0604020202020204" pitchFamily="34" charset="0"/>
              </a:rPr>
              <a:t>ажилтан, </a:t>
            </a:r>
            <a:r>
              <a:rPr lang="en-US" sz="1200" b="1" dirty="0" smtClean="0">
                <a:latin typeface="Arial" panose="020B0604020202020204" pitchFamily="34" charset="0"/>
                <a:cs typeface="Arial" panose="020B0604020202020204" pitchFamily="34" charset="0"/>
              </a:rPr>
              <a:t>8</a:t>
            </a:r>
            <a:r>
              <a:rPr lang="mn-MN" sz="1200" b="1" dirty="0" smtClean="0">
                <a:latin typeface="Arial" panose="020B0604020202020204" pitchFamily="34" charset="0"/>
                <a:cs typeface="Arial" panose="020B0604020202020204" pitchFamily="34" charset="0"/>
              </a:rPr>
              <a:t>0</a:t>
            </a:r>
            <a:r>
              <a:rPr lang="en-US" sz="1200" b="1" dirty="0" smtClean="0">
                <a:latin typeface="Arial" panose="020B0604020202020204" pitchFamily="34" charset="0"/>
                <a:cs typeface="Arial" panose="020B0604020202020204" pitchFamily="34" charset="0"/>
              </a:rPr>
              <a:t>% </a:t>
            </a:r>
            <a:r>
              <a:rPr lang="mn-MN" sz="1200" dirty="0" smtClean="0">
                <a:latin typeface="Arial" panose="020B0604020202020204" pitchFamily="34" charset="0"/>
                <a:cs typeface="Arial" panose="020B0604020202020204" pitchFamily="34" charset="0"/>
              </a:rPr>
              <a:t> </a:t>
            </a:r>
            <a:endParaRPr lang="mn-MN" sz="1200" dirty="0">
              <a:latin typeface="Arial" panose="020B0604020202020204" pitchFamily="34" charset="0"/>
              <a:cs typeface="Arial" panose="020B0604020202020204" pitchFamily="34" charset="0"/>
            </a:endParaRPr>
          </a:p>
          <a:p>
            <a:pPr marL="171450" lvl="0" indent="-171450" algn="just" defTabSz="457200">
              <a:buFont typeface="Wingdings" panose="05000000000000000000" pitchFamily="2" charset="2"/>
              <a:buChar char="ü"/>
            </a:pPr>
            <a:r>
              <a:rPr lang="mn-MN" sz="1200" dirty="0">
                <a:latin typeface="Arial" panose="020B0604020202020204" pitchFamily="34" charset="0"/>
                <a:cs typeface="Arial" panose="020B0604020202020204" pitchFamily="34" charset="0"/>
              </a:rPr>
              <a:t>Төрийн албанд 5-аас дээш жил ажилласан </a:t>
            </a:r>
            <a:r>
              <a:rPr lang="mn-MN" sz="1200" b="1" dirty="0">
                <a:latin typeface="Arial" panose="020B0604020202020204" pitchFamily="34" charset="0"/>
                <a:cs typeface="Arial" panose="020B0604020202020204" pitchFamily="34" charset="0"/>
              </a:rPr>
              <a:t>61 </a:t>
            </a:r>
            <a:r>
              <a:rPr lang="mn-MN" sz="1200" b="1" dirty="0" smtClean="0">
                <a:latin typeface="Arial" panose="020B0604020202020204" pitchFamily="34" charset="0"/>
                <a:cs typeface="Arial" panose="020B0604020202020204" pitchFamily="34" charset="0"/>
              </a:rPr>
              <a:t>ажилтан, 70</a:t>
            </a:r>
            <a:r>
              <a:rPr lang="en-US" sz="1200" b="1" dirty="0" smtClean="0">
                <a:latin typeface="Arial" panose="020B0604020202020204" pitchFamily="34" charset="0"/>
                <a:cs typeface="Arial" panose="020B0604020202020204" pitchFamily="34" charset="0"/>
              </a:rPr>
              <a:t>%</a:t>
            </a:r>
            <a:r>
              <a:rPr lang="mn-MN" sz="1200" dirty="0" smtClean="0">
                <a:latin typeface="Arial" panose="020B0604020202020204" pitchFamily="34" charset="0"/>
                <a:cs typeface="Arial" panose="020B0604020202020204" pitchFamily="34" charset="0"/>
              </a:rPr>
              <a:t> </a:t>
            </a:r>
            <a:endParaRPr lang="mn-MN" sz="1200" dirty="0">
              <a:latin typeface="Arial" panose="020B0604020202020204" pitchFamily="34" charset="0"/>
              <a:cs typeface="Arial" panose="020B0604020202020204" pitchFamily="34" charset="0"/>
            </a:endParaRPr>
          </a:p>
          <a:p>
            <a:pPr marL="171450" lvl="0" indent="-171450" algn="just" defTabSz="457200">
              <a:buFont typeface="Wingdings" panose="05000000000000000000" pitchFamily="2" charset="2"/>
              <a:buChar char="ü"/>
            </a:pPr>
            <a:r>
              <a:rPr lang="mn-MN" sz="1200" dirty="0">
                <a:latin typeface="Arial" panose="020B0604020202020204" pitchFamily="34" charset="0"/>
                <a:cs typeface="Arial" panose="020B0604020202020204" pitchFamily="34" charset="0"/>
              </a:rPr>
              <a:t>Тухайн байгууллагад 5-аас дээш жил ажиллаж байгаа </a:t>
            </a:r>
            <a:r>
              <a:rPr lang="en-US" sz="1200" b="1" dirty="0">
                <a:latin typeface="Arial" panose="020B0604020202020204" pitchFamily="34" charset="0"/>
                <a:cs typeface="Arial" panose="020B0604020202020204" pitchFamily="34" charset="0"/>
              </a:rPr>
              <a:t>3</a:t>
            </a:r>
            <a:r>
              <a:rPr lang="mn-MN" sz="1200" b="1" dirty="0">
                <a:latin typeface="Arial" panose="020B0604020202020204" pitchFamily="34" charset="0"/>
                <a:cs typeface="Arial" panose="020B0604020202020204" pitchFamily="34" charset="0"/>
              </a:rPr>
              <a:t>9 </a:t>
            </a:r>
            <a:r>
              <a:rPr lang="mn-MN" sz="1200" b="1" dirty="0" smtClean="0">
                <a:latin typeface="Arial" panose="020B0604020202020204" pitchFamily="34" charset="0"/>
                <a:cs typeface="Arial" panose="020B0604020202020204" pitchFamily="34" charset="0"/>
              </a:rPr>
              <a:t>ажилтан, </a:t>
            </a:r>
            <a:r>
              <a:rPr lang="en-US" sz="1200" b="1" dirty="0" smtClean="0">
                <a:latin typeface="Arial" panose="020B0604020202020204" pitchFamily="34" charset="0"/>
                <a:cs typeface="Arial" panose="020B0604020202020204" pitchFamily="34" charset="0"/>
              </a:rPr>
              <a:t>4</a:t>
            </a:r>
            <a:r>
              <a:rPr lang="mn-MN" sz="1200" b="1" dirty="0" smtClean="0">
                <a:latin typeface="Arial" panose="020B0604020202020204" pitchFamily="34" charset="0"/>
                <a:cs typeface="Arial" panose="020B0604020202020204" pitchFamily="34" charset="0"/>
              </a:rPr>
              <a:t>4</a:t>
            </a:r>
            <a:r>
              <a:rPr lang="en-US" sz="1200" b="1" dirty="0" smtClean="0">
                <a:latin typeface="Arial" panose="020B0604020202020204" pitchFamily="34" charset="0"/>
                <a:cs typeface="Arial" panose="020B0604020202020204" pitchFamily="34" charset="0"/>
              </a:rPr>
              <a:t>%</a:t>
            </a:r>
            <a:endParaRPr lang="mn-MN" sz="1200" dirty="0">
              <a:latin typeface="Arial" panose="020B0604020202020204" pitchFamily="34" charset="0"/>
              <a:cs typeface="Arial" panose="020B0604020202020204" pitchFamily="34" charset="0"/>
            </a:endParaRPr>
          </a:p>
        </p:txBody>
      </p:sp>
      <p:sp>
        <p:nvSpPr>
          <p:cNvPr id="52" name="Rectangle 51"/>
          <p:cNvSpPr/>
          <p:nvPr/>
        </p:nvSpPr>
        <p:spPr>
          <a:xfrm>
            <a:off x="345259" y="6081672"/>
            <a:ext cx="4240117" cy="820738"/>
          </a:xfrm>
          <a:prstGeom prst="rect">
            <a:avLst/>
          </a:prstGeom>
        </p:spPr>
        <p:txBody>
          <a:bodyPr wrap="square">
            <a:spAutoFit/>
          </a:bodyPr>
          <a:lstStyle/>
          <a:p>
            <a:pPr marR="0" lvl="0" algn="ctr">
              <a:spcBef>
                <a:spcPts val="100"/>
              </a:spcBef>
              <a:spcAft>
                <a:spcPts val="100"/>
              </a:spcAft>
              <a:tabLst>
                <a:tab pos="596900" algn="l"/>
                <a:tab pos="1877060" algn="l"/>
              </a:tabLst>
            </a:pPr>
            <a:r>
              <a:rPr lang="mn-MN" sz="1100" b="1" dirty="0">
                <a:solidFill>
                  <a:schemeClr val="accent1"/>
                </a:solidFill>
                <a:latin typeface="Arial" panose="020B0604020202020204" pitchFamily="34" charset="0"/>
                <a:ea typeface="Arial" panose="020B0604020202020204" pitchFamily="34" charset="0"/>
                <a:cs typeface="Arial" panose="020B0604020202020204" pitchFamily="34" charset="0"/>
              </a:rPr>
              <a:t>5-аас дээш жил ажилласан ажилтны эзлэх хувь </a:t>
            </a:r>
            <a:r>
              <a:rPr lang="mn-MN" sz="1100" b="1" dirty="0" smtClean="0">
                <a:solidFill>
                  <a:schemeClr val="accent1"/>
                </a:solidFill>
                <a:latin typeface="Arial" panose="020B0604020202020204" pitchFamily="34" charset="0"/>
                <a:ea typeface="Arial" panose="020B0604020202020204" pitchFamily="34" charset="0"/>
                <a:cs typeface="Arial" panose="020B0604020202020204" pitchFamily="34" charset="0"/>
              </a:rPr>
              <a:t>80%</a:t>
            </a:r>
            <a:endParaRPr lang="mn-MN" sz="1100" b="1" dirty="0">
              <a:solidFill>
                <a:schemeClr val="accent1"/>
              </a:solidFill>
              <a:latin typeface="Arial" panose="020B0604020202020204" pitchFamily="34" charset="0"/>
              <a:ea typeface="Arial" panose="020B0604020202020204" pitchFamily="34" charset="0"/>
              <a:cs typeface="Arial" panose="020B0604020202020204" pitchFamily="34" charset="0"/>
            </a:endParaRPr>
          </a:p>
          <a:p>
            <a:pPr marR="0" lvl="0" algn="ctr">
              <a:spcBef>
                <a:spcPts val="100"/>
              </a:spcBef>
              <a:spcAft>
                <a:spcPts val="100"/>
              </a:spcAft>
              <a:tabLst>
                <a:tab pos="596900" algn="l"/>
                <a:tab pos="1877060" algn="l"/>
              </a:tabLst>
            </a:pPr>
            <a:endParaRPr lang="mn-MN" sz="1100" b="1" dirty="0">
              <a:solidFill>
                <a:schemeClr val="accent1"/>
              </a:solidFill>
              <a:latin typeface="Arial" panose="020B0604020202020204" pitchFamily="34" charset="0"/>
              <a:ea typeface="Arial" panose="020B0604020202020204" pitchFamily="34" charset="0"/>
              <a:cs typeface="Arial" panose="020B0604020202020204" pitchFamily="34" charset="0"/>
            </a:endParaRPr>
          </a:p>
          <a:p>
            <a:pPr marR="0" lvl="0" algn="ctr">
              <a:spcBef>
                <a:spcPts val="100"/>
              </a:spcBef>
              <a:spcAft>
                <a:spcPts val="100"/>
              </a:spcAft>
              <a:tabLst>
                <a:tab pos="596900" algn="l"/>
                <a:tab pos="1877060" algn="l"/>
              </a:tabLst>
            </a:pPr>
            <a:r>
              <a:rPr lang="mn-MN" sz="1100" b="1" dirty="0">
                <a:solidFill>
                  <a:schemeClr val="accent1"/>
                </a:solidFill>
                <a:latin typeface="Arial" panose="020B0604020202020204" pitchFamily="34" charset="0"/>
                <a:ea typeface="Arial" panose="020B0604020202020204" pitchFamily="34" charset="0"/>
                <a:cs typeface="Arial" panose="020B0604020202020204" pitchFamily="34" charset="0"/>
              </a:rPr>
              <a:t> ДАДЛАГА, ТУРШЛАГАТАЙ БОЛОН ШИНЭ ЗАЛУУ АЖИЛТНЫ ЗОХИСТОЙ ХОСЛОЛ БҮРДСЭН </a:t>
            </a:r>
          </a:p>
        </p:txBody>
      </p:sp>
    </p:spTree>
    <p:extLst>
      <p:ext uri="{BB962C8B-B14F-4D97-AF65-F5344CB8AC3E}">
        <p14:creationId xmlns:p14="http://schemas.microsoft.com/office/powerpoint/2010/main" val="3042023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939928527"/>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22</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pic>
        <p:nvPicPr>
          <p:cNvPr id="54" name="Picture 53">
            <a:extLst>
              <a:ext uri="{FF2B5EF4-FFF2-40B4-BE49-F238E27FC236}">
                <a16:creationId xmlns:a16="http://schemas.microsoft.com/office/drawing/2014/main" id="{4C6FB85E-ED4A-4F12-A2C1-7B812149F739}"/>
              </a:ext>
            </a:extLst>
          </p:cNvPr>
          <p:cNvPicPr>
            <a:picLocks noChangeAspect="1"/>
          </p:cNvPicPr>
          <p:nvPr/>
        </p:nvPicPr>
        <p:blipFill rotWithShape="1">
          <a:blip r:embed="rId5" cstate="print">
            <a:alphaModFix amt="31000"/>
            <a:extLst>
              <a:ext uri="{BEBA8EAE-BF5A-486C-A8C5-ECC9F3942E4B}">
                <a14:imgProps xmlns:a14="http://schemas.microsoft.com/office/drawing/2010/main">
                  <a14:imgLayer r:embed="rId6">
                    <a14:imgEffect>
                      <a14:brightnessContrast bright="17000" contrast="-40000"/>
                    </a14:imgEffect>
                  </a14:imgLayer>
                </a14:imgProps>
              </a:ext>
              <a:ext uri="{28A0092B-C50C-407E-A947-70E740481C1C}">
                <a14:useLocalDpi xmlns:a14="http://schemas.microsoft.com/office/drawing/2010/main" val="0"/>
              </a:ext>
            </a:extLst>
          </a:blip>
          <a:srcRect b="28986"/>
          <a:stretch/>
        </p:blipFill>
        <p:spPr>
          <a:xfrm>
            <a:off x="0" y="3920191"/>
            <a:ext cx="12192000" cy="3148042"/>
          </a:xfrm>
          <a:prstGeom prst="rect">
            <a:avLst/>
          </a:prstGeom>
        </p:spPr>
      </p:pic>
      <p:grpSp>
        <p:nvGrpSpPr>
          <p:cNvPr id="55" name="Group 54"/>
          <p:cNvGrpSpPr/>
          <p:nvPr/>
        </p:nvGrpSpPr>
        <p:grpSpPr>
          <a:xfrm>
            <a:off x="205043" y="1856435"/>
            <a:ext cx="11812332" cy="5143419"/>
            <a:chOff x="317476" y="1105577"/>
            <a:chExt cx="11812332" cy="5143419"/>
          </a:xfrm>
        </p:grpSpPr>
        <p:sp>
          <p:nvSpPr>
            <p:cNvPr id="56" name="object 67"/>
            <p:cNvSpPr/>
            <p:nvPr/>
          </p:nvSpPr>
          <p:spPr>
            <a:xfrm>
              <a:off x="3048000" y="3124200"/>
              <a:ext cx="6400800" cy="3124200"/>
            </a:xfrm>
            <a:prstGeom prst="rect">
              <a:avLst/>
            </a:prstGeom>
            <a:blipFill>
              <a:blip r:embed="rId7" cstate="print"/>
              <a:srcRect/>
              <a:stretch>
                <a:fillRect l="-47619" t="-99999" r="-42857" b="-19511"/>
              </a:stretch>
            </a:blipFill>
          </p:spPr>
          <p:txBody>
            <a:bodyPr wrap="square" lIns="0" tIns="0" rIns="0" bIns="0" rtlCol="0"/>
            <a:lstStyle>
              <a:defPPr>
                <a:defRPr lang="m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a:p>
              <a:endParaRPr lang="mn-MN" dirty="0"/>
            </a:p>
          </p:txBody>
        </p:sp>
        <p:sp>
          <p:nvSpPr>
            <p:cNvPr id="59" name="Rectangle 58"/>
            <p:cNvSpPr/>
            <p:nvPr/>
          </p:nvSpPr>
          <p:spPr>
            <a:xfrm rot="19804310">
              <a:off x="2470687" y="2180803"/>
              <a:ext cx="2514600" cy="17302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424916">
              <a:off x="6356911" y="1722821"/>
              <a:ext cx="2514600" cy="17302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4392649">
              <a:off x="8652096" y="3980415"/>
              <a:ext cx="2514600" cy="17302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ular Callout 61"/>
            <p:cNvSpPr/>
            <p:nvPr/>
          </p:nvSpPr>
          <p:spPr>
            <a:xfrm>
              <a:off x="317476" y="4920593"/>
              <a:ext cx="1889236" cy="1328403"/>
            </a:xfrm>
            <a:prstGeom prst="wedgeRoundRectCallout">
              <a:avLst>
                <a:gd name="adj1" fmla="val 76007"/>
                <a:gd name="adj2" fmla="val 30267"/>
                <a:gd name="adj3" fmla="val 16667"/>
              </a:avLst>
            </a:prstGeom>
            <a:solidFill>
              <a:srgbClr val="18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a:latin typeface="Arial" panose="020B0604020202020204" pitchFamily="34" charset="0"/>
                  <a:cs typeface="Arial" panose="020B0604020202020204" pitchFamily="34" charset="0"/>
                </a:rPr>
                <a:t>Хаяг дугаар</a:t>
              </a:r>
              <a:endParaRPr lang="en-US" sz="1600" dirty="0">
                <a:latin typeface="Arial" panose="020B0604020202020204" pitchFamily="34" charset="0"/>
                <a:cs typeface="Arial" panose="020B0604020202020204" pitchFamily="34" charset="0"/>
              </a:endParaRPr>
            </a:p>
            <a:p>
              <a:pPr algn="ctr"/>
              <a:r>
                <a:rPr lang="mn-MN" sz="1600" dirty="0" smtClean="0">
                  <a:latin typeface="Arial" panose="020B0604020202020204" pitchFamily="34" charset="0"/>
                  <a:cs typeface="Arial" panose="020B0604020202020204" pitchFamily="34" charset="0"/>
                </a:rPr>
                <a:t>23</a:t>
              </a:r>
              <a:r>
                <a:rPr lang="en-US" sz="1600" dirty="0" smtClean="0">
                  <a:latin typeface="Arial" panose="020B0604020202020204" pitchFamily="34" charset="0"/>
                  <a:cs typeface="Arial" panose="020B0604020202020204" pitchFamily="34" charset="0"/>
                </a:rPr>
                <a:t>,</a:t>
              </a:r>
              <a:r>
                <a:rPr lang="mn-MN" sz="1600" dirty="0" smtClean="0">
                  <a:latin typeface="Arial" panose="020B0604020202020204" pitchFamily="34" charset="0"/>
                  <a:cs typeface="Arial" panose="020B0604020202020204" pitchFamily="34" charset="0"/>
                </a:rPr>
                <a:t>112</a:t>
              </a:r>
              <a:r>
                <a:rPr lang="en-US" sz="1600" dirty="0" smtClean="0">
                  <a:latin typeface="Arial" panose="020B0604020202020204" pitchFamily="34" charset="0"/>
                  <a:cs typeface="Arial" panose="020B0604020202020204" pitchFamily="34" charset="0"/>
                </a:rPr>
                <a:t>,</a:t>
              </a:r>
              <a:r>
                <a:rPr lang="mn-MN" sz="1600" dirty="0" smtClean="0">
                  <a:latin typeface="Arial" panose="020B0604020202020204" pitchFamily="34" charset="0"/>
                  <a:cs typeface="Arial" panose="020B0604020202020204" pitchFamily="34" charset="0"/>
                </a:rPr>
                <a:t>879</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63" name="Rounded Rectangular Callout 62"/>
            <p:cNvSpPr/>
            <p:nvPr/>
          </p:nvSpPr>
          <p:spPr>
            <a:xfrm>
              <a:off x="824231" y="3445017"/>
              <a:ext cx="1995632" cy="1328403"/>
            </a:xfrm>
            <a:prstGeom prst="wedgeRoundRectCallout">
              <a:avLst>
                <a:gd name="adj1" fmla="val 70222"/>
                <a:gd name="adj2" fmla="val 35239"/>
                <a:gd name="adj3" fmla="val 166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smtClean="0">
                  <a:latin typeface="Arial" panose="020B0604020202020204" pitchFamily="34" charset="0"/>
                  <a:cs typeface="Arial" panose="020B0604020202020204" pitchFamily="34" charset="0"/>
                </a:rPr>
                <a:t>Зургийн </a:t>
              </a:r>
              <a:r>
                <a:rPr lang="mn-MN" sz="1600" dirty="0">
                  <a:latin typeface="Arial" panose="020B0604020202020204" pitchFamily="34" charset="0"/>
                  <a:cs typeface="Arial" panose="020B0604020202020204" pitchFamily="34" charset="0"/>
                </a:rPr>
                <a:t>үнэ</a:t>
              </a:r>
              <a:r>
                <a:rPr lang="en-US" sz="1600" dirty="0">
                  <a:latin typeface="Arial" panose="020B0604020202020204" pitchFamily="34" charset="0"/>
                  <a:cs typeface="Arial" panose="020B0604020202020204" pitchFamily="34" charset="0"/>
                </a:rPr>
                <a:t> </a:t>
              </a:r>
              <a:r>
                <a:rPr lang="mn-MN" sz="1600" dirty="0" smtClean="0">
                  <a:latin typeface="Arial" panose="020B0604020202020204" pitchFamily="34" charset="0"/>
                  <a:cs typeface="Arial" panose="020B0604020202020204" pitchFamily="34" charset="0"/>
                </a:rPr>
                <a:t>6,192,178</a:t>
              </a:r>
              <a:endParaRPr lang="en-US" sz="1600" dirty="0">
                <a:latin typeface="Arial" panose="020B0604020202020204" pitchFamily="34" charset="0"/>
                <a:cs typeface="Arial" panose="020B0604020202020204" pitchFamily="34" charset="0"/>
              </a:endParaRPr>
            </a:p>
          </p:txBody>
        </p:sp>
        <p:sp>
          <p:nvSpPr>
            <p:cNvPr id="64" name="Rounded Rectangular Callout 63"/>
            <p:cNvSpPr/>
            <p:nvPr/>
          </p:nvSpPr>
          <p:spPr>
            <a:xfrm>
              <a:off x="1905100" y="1950395"/>
              <a:ext cx="1995632" cy="1328403"/>
            </a:xfrm>
            <a:prstGeom prst="wedgeRoundRectCallout">
              <a:avLst>
                <a:gd name="adj1" fmla="val 41621"/>
                <a:gd name="adj2" fmla="val 77085"/>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a:latin typeface="Arial" panose="020B0604020202020204" pitchFamily="34" charset="0"/>
                  <a:cs typeface="Arial" panose="020B0604020202020204" pitchFamily="34" charset="0"/>
                </a:rPr>
                <a:t>Барилгын ажлын эхлүүлэх зөвшөөрөл</a:t>
              </a:r>
              <a:endParaRPr lang="en-US" sz="1600" dirty="0">
                <a:latin typeface="Arial" panose="020B0604020202020204" pitchFamily="34" charset="0"/>
                <a:cs typeface="Arial" panose="020B0604020202020204" pitchFamily="34" charset="0"/>
              </a:endParaRPr>
            </a:p>
            <a:p>
              <a:pPr algn="ctr"/>
              <a:r>
                <a:rPr lang="mn-MN" sz="1600" dirty="0" smtClean="0">
                  <a:latin typeface="Arial" panose="020B0604020202020204" pitchFamily="34" charset="0"/>
                  <a:cs typeface="Arial" panose="020B0604020202020204" pitchFamily="34" charset="0"/>
                </a:rPr>
                <a:t>8</a:t>
              </a:r>
              <a:r>
                <a:rPr lang="en-US" sz="1600" dirty="0" smtClean="0">
                  <a:latin typeface="Arial" panose="020B0604020202020204" pitchFamily="34" charset="0"/>
                  <a:cs typeface="Arial" panose="020B0604020202020204" pitchFamily="34" charset="0"/>
                </a:rPr>
                <a:t>,</a:t>
              </a:r>
              <a:r>
                <a:rPr lang="mn-MN" sz="1600" dirty="0" smtClean="0">
                  <a:latin typeface="Arial" panose="020B0604020202020204" pitchFamily="34" charset="0"/>
                  <a:cs typeface="Arial" panose="020B0604020202020204" pitchFamily="34" charset="0"/>
                </a:rPr>
                <a:t>000</a:t>
              </a:r>
              <a:r>
                <a:rPr lang="en-US" sz="1600" dirty="0" smtClean="0">
                  <a:latin typeface="Arial" panose="020B0604020202020204" pitchFamily="34" charset="0"/>
                  <a:cs typeface="Arial" panose="020B0604020202020204" pitchFamily="34" charset="0"/>
                </a:rPr>
                <a:t>,</a:t>
              </a:r>
              <a:r>
                <a:rPr lang="mn-MN" sz="1600" dirty="0" smtClean="0">
                  <a:latin typeface="Arial" panose="020B0604020202020204" pitchFamily="34" charset="0"/>
                  <a:cs typeface="Arial" panose="020B0604020202020204" pitchFamily="34" charset="0"/>
                </a:rPr>
                <a:t>000</a:t>
              </a:r>
              <a:endParaRPr lang="en-US" sz="1600" dirty="0">
                <a:latin typeface="Arial" panose="020B0604020202020204" pitchFamily="34" charset="0"/>
                <a:cs typeface="Arial" panose="020B0604020202020204" pitchFamily="34" charset="0"/>
              </a:endParaRPr>
            </a:p>
          </p:txBody>
        </p:sp>
        <p:sp>
          <p:nvSpPr>
            <p:cNvPr id="65" name="Rounded Rectangular Callout 64"/>
            <p:cNvSpPr/>
            <p:nvPr/>
          </p:nvSpPr>
          <p:spPr>
            <a:xfrm>
              <a:off x="4060776" y="1105578"/>
              <a:ext cx="1995632" cy="1328403"/>
            </a:xfrm>
            <a:prstGeom prst="wedgeRoundRectCallout">
              <a:avLst>
                <a:gd name="adj1" fmla="val 32657"/>
                <a:gd name="adj2" fmla="val 89541"/>
                <a:gd name="adj3" fmla="val 1666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a:latin typeface="Arial" panose="020B0604020202020204" pitchFamily="34" charset="0"/>
                  <a:cs typeface="Arial" panose="020B0604020202020204" pitchFamily="34" charset="0"/>
                </a:rPr>
                <a:t>Барилгын чанарын дүгнэлт</a:t>
              </a:r>
              <a:endParaRPr lang="en-US" sz="1600" dirty="0">
                <a:latin typeface="Arial" panose="020B0604020202020204" pitchFamily="34" charset="0"/>
                <a:cs typeface="Arial" panose="020B0604020202020204" pitchFamily="34" charset="0"/>
              </a:endParaRPr>
            </a:p>
            <a:p>
              <a:pPr algn="ctr"/>
              <a:r>
                <a:rPr lang="mn-MN" sz="1600" dirty="0" smtClean="0">
                  <a:latin typeface="Arial" panose="020B0604020202020204" pitchFamily="34" charset="0"/>
                  <a:cs typeface="Arial" panose="020B0604020202020204" pitchFamily="34" charset="0"/>
                </a:rPr>
                <a:t>7,845,045</a:t>
              </a:r>
              <a:endParaRPr lang="en-US" sz="1600" dirty="0">
                <a:latin typeface="Arial" panose="020B0604020202020204" pitchFamily="34" charset="0"/>
                <a:cs typeface="Arial" panose="020B0604020202020204" pitchFamily="34" charset="0"/>
              </a:endParaRPr>
            </a:p>
          </p:txBody>
        </p:sp>
        <p:sp>
          <p:nvSpPr>
            <p:cNvPr id="66" name="Rounded Rectangular Callout 65"/>
            <p:cNvSpPr/>
            <p:nvPr/>
          </p:nvSpPr>
          <p:spPr>
            <a:xfrm>
              <a:off x="6370780" y="1105577"/>
              <a:ext cx="1995632" cy="1328403"/>
            </a:xfrm>
            <a:prstGeom prst="wedgeRoundRectCallout">
              <a:avLst>
                <a:gd name="adj1" fmla="val -35438"/>
                <a:gd name="adj2" fmla="val 89186"/>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a:latin typeface="Arial" panose="020B0604020202020204" pitchFamily="34" charset="0"/>
                  <a:cs typeface="Arial" panose="020B0604020202020204" pitchFamily="34" charset="0"/>
                </a:rPr>
                <a:t>Тодорхойлолтын үнэ</a:t>
              </a:r>
              <a:r>
                <a:rPr lang="en-US" sz="1600" dirty="0">
                  <a:latin typeface="Arial" panose="020B0604020202020204" pitchFamily="34" charset="0"/>
                  <a:cs typeface="Arial" panose="020B0604020202020204" pitchFamily="34" charset="0"/>
                </a:rPr>
                <a:t> </a:t>
              </a:r>
            </a:p>
            <a:p>
              <a:pPr algn="ctr"/>
              <a:r>
                <a:rPr lang="mn-MN" sz="1600" dirty="0" smtClean="0">
                  <a:latin typeface="Arial" panose="020B0604020202020204" pitchFamily="34" charset="0"/>
                  <a:cs typeface="Arial" panose="020B0604020202020204" pitchFamily="34" charset="0"/>
                </a:rPr>
                <a:t>2,151,579</a:t>
              </a:r>
              <a:endParaRPr lang="en-US" sz="1600" dirty="0">
                <a:latin typeface="Arial" panose="020B0604020202020204" pitchFamily="34" charset="0"/>
                <a:cs typeface="Arial" panose="020B0604020202020204" pitchFamily="34" charset="0"/>
              </a:endParaRPr>
            </a:p>
          </p:txBody>
        </p:sp>
        <p:sp>
          <p:nvSpPr>
            <p:cNvPr id="67" name="Rounded Rectangular Callout 66"/>
            <p:cNvSpPr/>
            <p:nvPr/>
          </p:nvSpPr>
          <p:spPr>
            <a:xfrm>
              <a:off x="9608844" y="3445017"/>
              <a:ext cx="1995632" cy="1328403"/>
            </a:xfrm>
            <a:prstGeom prst="wedgeRoundRectCallout">
              <a:avLst>
                <a:gd name="adj1" fmla="val -69057"/>
                <a:gd name="adj2" fmla="val 32725"/>
                <a:gd name="adj3"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a:latin typeface="Arial" panose="020B0604020202020204" pitchFamily="34" charset="0"/>
                  <a:cs typeface="Arial" panose="020B0604020202020204" pitchFamily="34" charset="0"/>
                </a:rPr>
                <a:t>Архивын лавлагаа</a:t>
              </a:r>
            </a:p>
            <a:p>
              <a:pPr algn="ctr"/>
              <a:r>
                <a:rPr lang="mn-MN" sz="1600" dirty="0" smtClean="0">
                  <a:latin typeface="Arial" panose="020B0604020202020204" pitchFamily="34" charset="0"/>
                  <a:cs typeface="Arial" panose="020B0604020202020204" pitchFamily="34" charset="0"/>
                </a:rPr>
                <a:t>610,210</a:t>
              </a:r>
              <a:endParaRPr lang="en-US" sz="1600" dirty="0">
                <a:latin typeface="Arial" panose="020B0604020202020204" pitchFamily="34" charset="0"/>
                <a:cs typeface="Arial" panose="020B0604020202020204" pitchFamily="34" charset="0"/>
              </a:endParaRPr>
            </a:p>
          </p:txBody>
        </p:sp>
        <p:sp>
          <p:nvSpPr>
            <p:cNvPr id="68" name="Rounded Rectangular Callout 67"/>
            <p:cNvSpPr/>
            <p:nvPr/>
          </p:nvSpPr>
          <p:spPr>
            <a:xfrm>
              <a:off x="8500310" y="1950395"/>
              <a:ext cx="1995632" cy="1328403"/>
            </a:xfrm>
            <a:prstGeom prst="wedgeRoundRectCallout">
              <a:avLst>
                <a:gd name="adj1" fmla="val -45620"/>
                <a:gd name="adj2" fmla="val 82849"/>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a:latin typeface="Arial" panose="020B0604020202020204" pitchFamily="34" charset="0"/>
                  <a:cs typeface="Arial" panose="020B0604020202020204" pitchFamily="34" charset="0"/>
                </a:rPr>
                <a:t>Гэрчилгээний үнэ</a:t>
              </a:r>
            </a:p>
            <a:p>
              <a:pPr algn="ctr"/>
              <a:r>
                <a:rPr lang="mn-MN" sz="1600" dirty="0" smtClean="0">
                  <a:latin typeface="Arial" panose="020B0604020202020204" pitchFamily="34" charset="0"/>
                  <a:cs typeface="Arial" panose="020B0604020202020204" pitchFamily="34" charset="0"/>
                </a:rPr>
                <a:t>570</a:t>
              </a:r>
              <a:r>
                <a:rPr lang="en-US" sz="1600" dirty="0" smtClean="0">
                  <a:latin typeface="Arial" panose="020B0604020202020204" pitchFamily="34" charset="0"/>
                  <a:cs typeface="Arial" panose="020B0604020202020204" pitchFamily="34" charset="0"/>
                </a:rPr>
                <a:t>,</a:t>
              </a:r>
              <a:r>
                <a:rPr lang="mn-MN" sz="1600" dirty="0" smtClean="0">
                  <a:latin typeface="Arial" panose="020B0604020202020204" pitchFamily="34" charset="0"/>
                  <a:cs typeface="Arial" panose="020B0604020202020204" pitchFamily="34" charset="0"/>
                </a:rPr>
                <a:t>000</a:t>
              </a:r>
              <a:endParaRPr lang="en-US" sz="1600" dirty="0">
                <a:latin typeface="Arial" panose="020B0604020202020204" pitchFamily="34" charset="0"/>
                <a:cs typeface="Arial" panose="020B0604020202020204" pitchFamily="34" charset="0"/>
              </a:endParaRPr>
            </a:p>
          </p:txBody>
        </p:sp>
        <p:sp>
          <p:nvSpPr>
            <p:cNvPr id="69" name="Rectangle 68"/>
            <p:cNvSpPr/>
            <p:nvPr/>
          </p:nvSpPr>
          <p:spPr>
            <a:xfrm>
              <a:off x="4575121" y="4986321"/>
              <a:ext cx="3346557" cy="923330"/>
            </a:xfrm>
            <a:prstGeom prst="rect">
              <a:avLst/>
            </a:prstGeom>
          </p:spPr>
          <p:txBody>
            <a:bodyPr wrap="none">
              <a:spAutoFit/>
            </a:bodyPr>
            <a:lstStyle/>
            <a:p>
              <a:pPr algn="ctr">
                <a:lnSpc>
                  <a:spcPct val="150000"/>
                </a:lnSpc>
              </a:pPr>
              <a:r>
                <a:rPr lang="mn-MN" b="1" dirty="0">
                  <a:solidFill>
                    <a:srgbClr val="006666"/>
                  </a:solidFill>
                  <a:latin typeface="Arial" panose="020B0604020202020204" pitchFamily="34" charset="0"/>
                  <a:cs typeface="Arial" panose="020B0604020202020204" pitchFamily="34" charset="0"/>
                </a:rPr>
                <a:t>НИЙТ </a:t>
              </a:r>
              <a:r>
                <a:rPr lang="mn-MN" b="1" dirty="0" smtClean="0">
                  <a:solidFill>
                    <a:schemeClr val="accent6">
                      <a:lumMod val="75000"/>
                    </a:schemeClr>
                  </a:solidFill>
                  <a:latin typeface="Arial" panose="020B0604020202020204" pitchFamily="34" charset="0"/>
                  <a:cs typeface="Arial" panose="020B0604020202020204" pitchFamily="34" charset="0"/>
                </a:rPr>
                <a:t>48</a:t>
              </a:r>
              <a:r>
                <a:rPr lang="en-US" b="1" dirty="0" smtClean="0">
                  <a:solidFill>
                    <a:schemeClr val="accent6">
                      <a:lumMod val="75000"/>
                    </a:schemeClr>
                  </a:solidFill>
                  <a:latin typeface="Arial" panose="020B0604020202020204" pitchFamily="34" charset="0"/>
                  <a:cs typeface="Arial" panose="020B0604020202020204" pitchFamily="34" charset="0"/>
                </a:rPr>
                <a:t>,</a:t>
              </a:r>
              <a:r>
                <a:rPr lang="mn-MN" b="1" dirty="0" smtClean="0">
                  <a:solidFill>
                    <a:schemeClr val="accent6">
                      <a:lumMod val="75000"/>
                    </a:schemeClr>
                  </a:solidFill>
                  <a:latin typeface="Arial" panose="020B0604020202020204" pitchFamily="34" charset="0"/>
                  <a:cs typeface="Arial" panose="020B0604020202020204" pitchFamily="34" charset="0"/>
                </a:rPr>
                <a:t>481</a:t>
              </a:r>
              <a:r>
                <a:rPr lang="en-US" b="1" dirty="0" smtClean="0">
                  <a:solidFill>
                    <a:schemeClr val="accent6">
                      <a:lumMod val="75000"/>
                    </a:schemeClr>
                  </a:solidFill>
                  <a:latin typeface="Arial" panose="020B0604020202020204" pitchFamily="34" charset="0"/>
                  <a:cs typeface="Arial" panose="020B0604020202020204" pitchFamily="34" charset="0"/>
                </a:rPr>
                <a:t>,</a:t>
              </a:r>
              <a:r>
                <a:rPr lang="mn-MN" b="1" dirty="0" smtClean="0">
                  <a:solidFill>
                    <a:schemeClr val="accent6">
                      <a:lumMod val="75000"/>
                    </a:schemeClr>
                  </a:solidFill>
                  <a:latin typeface="Arial" panose="020B0604020202020204" pitchFamily="34" charset="0"/>
                  <a:cs typeface="Arial" panose="020B0604020202020204" pitchFamily="34" charset="0"/>
                </a:rPr>
                <a:t>900</a:t>
              </a:r>
              <a:r>
                <a:rPr lang="mn-MN" b="1" dirty="0" smtClean="0">
                  <a:solidFill>
                    <a:srgbClr val="006666"/>
                  </a:solidFill>
                  <a:latin typeface="Arial" panose="020B0604020202020204" pitchFamily="34" charset="0"/>
                  <a:cs typeface="Arial" panose="020B0604020202020204" pitchFamily="34" charset="0"/>
                </a:rPr>
                <a:t> ТӨГРӨГ. </a:t>
              </a:r>
            </a:p>
            <a:p>
              <a:pPr algn="ctr">
                <a:lnSpc>
                  <a:spcPct val="150000"/>
                </a:lnSpc>
              </a:pPr>
              <a:r>
                <a:rPr lang="mn-MN" b="1" dirty="0" smtClean="0">
                  <a:solidFill>
                    <a:srgbClr val="006666"/>
                  </a:solidFill>
                  <a:latin typeface="Arial" panose="020B0604020202020204" pitchFamily="34" charset="0"/>
                  <a:cs typeface="Arial" panose="020B0604020202020204" pitchFamily="34" charset="0"/>
                </a:rPr>
                <a:t>ОРЛОГО </a:t>
              </a:r>
              <a:r>
                <a:rPr lang="mn-MN" b="1" dirty="0">
                  <a:solidFill>
                    <a:srgbClr val="006666"/>
                  </a:solidFill>
                  <a:latin typeface="Arial" panose="020B0604020202020204" pitchFamily="34" charset="0"/>
                  <a:cs typeface="Arial" panose="020B0604020202020204" pitchFamily="34" charset="0"/>
                </a:rPr>
                <a:t>БҮРДҮҮЛЭЛТ </a:t>
              </a:r>
              <a:r>
                <a:rPr lang="mn-MN" b="1" dirty="0" smtClean="0">
                  <a:solidFill>
                    <a:schemeClr val="accent6">
                      <a:lumMod val="75000"/>
                    </a:schemeClr>
                  </a:solidFill>
                  <a:latin typeface="Arial" panose="020B0604020202020204" pitchFamily="34" charset="0"/>
                  <a:cs typeface="Arial" panose="020B0604020202020204" pitchFamily="34" charset="0"/>
                </a:rPr>
                <a:t>100%</a:t>
              </a:r>
              <a:endParaRPr lang="mn-MN" b="1" dirty="0">
                <a:solidFill>
                  <a:srgbClr val="006666"/>
                </a:solidFill>
                <a:latin typeface="Arial" panose="020B0604020202020204" pitchFamily="34" charset="0"/>
                <a:cs typeface="Arial" panose="020B0604020202020204" pitchFamily="34" charset="0"/>
              </a:endParaRPr>
            </a:p>
          </p:txBody>
        </p:sp>
        <p:sp>
          <p:nvSpPr>
            <p:cNvPr id="70" name="Rounded Rectangular Callout 69"/>
            <p:cNvSpPr/>
            <p:nvPr/>
          </p:nvSpPr>
          <p:spPr>
            <a:xfrm>
              <a:off x="10134176" y="4919997"/>
              <a:ext cx="1995632" cy="1328403"/>
            </a:xfrm>
            <a:prstGeom prst="wedgeRoundRectCallout">
              <a:avLst>
                <a:gd name="adj1" fmla="val -73857"/>
                <a:gd name="adj2" fmla="val 25514"/>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dirty="0" smtClean="0">
                  <a:latin typeface="Arial" panose="020B0604020202020204" pitchFamily="34" charset="0"/>
                  <a:cs typeface="Arial" panose="020B0604020202020204" pitchFamily="34" charset="0"/>
                </a:rPr>
                <a:t>Бусад орлого</a:t>
              </a:r>
              <a:endParaRPr lang="mn-MN" sz="1600" dirty="0">
                <a:latin typeface="Arial" panose="020B0604020202020204" pitchFamily="34" charset="0"/>
                <a:cs typeface="Arial" panose="020B0604020202020204" pitchFamily="34" charset="0"/>
              </a:endParaRPr>
            </a:p>
            <a:p>
              <a:pPr algn="ctr"/>
              <a:r>
                <a:rPr lang="mn-MN"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grpSp>
      <p:sp>
        <p:nvSpPr>
          <p:cNvPr id="71" name="Rectangle 70"/>
          <p:cNvSpPr/>
          <p:nvPr/>
        </p:nvSpPr>
        <p:spPr>
          <a:xfrm>
            <a:off x="951574" y="1275525"/>
            <a:ext cx="10288852" cy="461665"/>
          </a:xfrm>
          <a:prstGeom prst="rect">
            <a:avLst/>
          </a:prstGeom>
        </p:spPr>
        <p:txBody>
          <a:bodyPr wrap="square">
            <a:spAutoFit/>
          </a:bodyPr>
          <a:lstStyle/>
          <a:p>
            <a:pPr algn="ctr"/>
            <a:r>
              <a:rPr lang="mn-MN" sz="1200" dirty="0">
                <a:solidFill>
                  <a:srgbClr val="000000"/>
                </a:solidFill>
                <a:latin typeface="Arial" panose="020B0604020202020204" pitchFamily="34" charset="0"/>
                <a:ea typeface="Calibri" panose="020F0502020204030204" pitchFamily="34" charset="0"/>
              </a:rPr>
              <a:t>2025 оны 05 сарын 31-ний өдрийн байдлаар төсвөөс 2,114.9 сая төгрөгийн санхүүжилт авч, үндсэн үйл ажиллагааны 30.0 сая төгрөгийн орлого олохоос </a:t>
            </a:r>
            <a:r>
              <a:rPr lang="mn-MN" sz="1200" dirty="0" smtClean="0">
                <a:solidFill>
                  <a:srgbClr val="000000"/>
                </a:solidFill>
                <a:latin typeface="Arial" panose="020B0604020202020204" pitchFamily="34" charset="0"/>
                <a:ea typeface="Calibri" panose="020F0502020204030204" pitchFamily="34" charset="0"/>
              </a:rPr>
              <a:t>48.4 </a:t>
            </a:r>
            <a:r>
              <a:rPr lang="mn-MN" sz="1200" dirty="0">
                <a:solidFill>
                  <a:srgbClr val="000000"/>
                </a:solidFill>
                <a:latin typeface="Arial" panose="020B0604020202020204" pitchFamily="34" charset="0"/>
                <a:ea typeface="Calibri" panose="020F0502020204030204" pitchFamily="34" charset="0"/>
              </a:rPr>
              <a:t>сая төгрөг олж, 2,197.5 сая төгрөг зарцуулахаас 1,615.7 сая төгрөгийг зарцуулсан.</a:t>
            </a:r>
            <a:endParaRPr lang="mn-MN" sz="1200" dirty="0"/>
          </a:p>
        </p:txBody>
      </p:sp>
      <p:sp>
        <p:nvSpPr>
          <p:cNvPr id="72" name="Rectangle 71"/>
          <p:cNvSpPr/>
          <p:nvPr/>
        </p:nvSpPr>
        <p:spPr>
          <a:xfrm>
            <a:off x="640471" y="814431"/>
            <a:ext cx="10908125" cy="318998"/>
          </a:xfrm>
          <a:prstGeom prst="rect">
            <a:avLst/>
          </a:prstGeom>
        </p:spPr>
        <p:txBody>
          <a:bodyPr wrap="square">
            <a:spAutoFit/>
          </a:bodyPr>
          <a:lstStyle/>
          <a:p>
            <a:pPr algn="ctr">
              <a:lnSpc>
                <a:spcPct val="115000"/>
              </a:lnSpc>
              <a:spcAft>
                <a:spcPts val="0"/>
              </a:spcAft>
            </a:pPr>
            <a:r>
              <a:rPr lang="mn-MN" sz="1400" i="1" dirty="0" smtClean="0">
                <a:solidFill>
                  <a:schemeClr val="tx2"/>
                </a:solidFill>
                <a:latin typeface="Arial" panose="020B0604020202020204" pitchFamily="34" charset="0"/>
                <a:ea typeface="Calibri" panose="020F0502020204030204" pitchFamily="34" charset="0"/>
                <a:cs typeface="Mongolian Baiti" panose="03000500000000000000" pitchFamily="66" charset="0"/>
              </a:rPr>
              <a:t>ТӨСӨВ САНХҮҮ, </a:t>
            </a:r>
            <a:r>
              <a:rPr lang="mn-MN" sz="1400" i="1" dirty="0">
                <a:solidFill>
                  <a:schemeClr val="tx2"/>
                </a:solidFill>
                <a:latin typeface="Arial" panose="020B0604020202020204" pitchFamily="34" charset="0"/>
                <a:ea typeface="Calibri" panose="020F0502020204030204" pitchFamily="34" charset="0"/>
                <a:cs typeface="Mongolian Baiti" panose="03000500000000000000" pitchFamily="66" charset="0"/>
              </a:rPr>
              <a:t>ОРЛОГО БҮРДҮҮЛЭЛТ</a:t>
            </a:r>
          </a:p>
        </p:txBody>
      </p:sp>
    </p:spTree>
    <p:extLst>
      <p:ext uri="{BB962C8B-B14F-4D97-AF65-F5344CB8AC3E}">
        <p14:creationId xmlns:p14="http://schemas.microsoft.com/office/powerpoint/2010/main" val="4162498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501907989"/>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23</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72" name="Rectangle 71"/>
          <p:cNvSpPr/>
          <p:nvPr/>
        </p:nvSpPr>
        <p:spPr>
          <a:xfrm>
            <a:off x="640471" y="814431"/>
            <a:ext cx="10908125" cy="318998"/>
          </a:xfrm>
          <a:prstGeom prst="rect">
            <a:avLst/>
          </a:prstGeom>
        </p:spPr>
        <p:txBody>
          <a:bodyPr wrap="square">
            <a:spAutoFit/>
          </a:bodyPr>
          <a:lstStyle/>
          <a:p>
            <a:pPr algn="ctr">
              <a:lnSpc>
                <a:spcPct val="115000"/>
              </a:lnSpc>
              <a:spcAft>
                <a:spcPts val="0"/>
              </a:spcAft>
            </a:pPr>
            <a:r>
              <a:rPr lang="mn-MN" sz="1400" i="1" dirty="0">
                <a:solidFill>
                  <a:schemeClr val="tx2"/>
                </a:solidFill>
                <a:latin typeface="Arial" panose="020B0604020202020204" pitchFamily="34" charset="0"/>
                <a:ea typeface="Calibri" panose="020F0502020204030204" pitchFamily="34" charset="0"/>
                <a:cs typeface="Mongolian Baiti" panose="03000500000000000000" pitchFamily="66" charset="0"/>
              </a:rPr>
              <a:t>ИРГЭДЭЭС ГАРГАСАН ӨРГӨДӨЛ, ГОМДЛЫН </a:t>
            </a:r>
            <a:r>
              <a:rPr lang="mn-MN" sz="1400" i="1" dirty="0" smtClean="0">
                <a:solidFill>
                  <a:schemeClr val="tx2"/>
                </a:solidFill>
                <a:latin typeface="Arial" panose="020B0604020202020204" pitchFamily="34" charset="0"/>
                <a:ea typeface="Calibri" panose="020F0502020204030204" pitchFamily="34" charset="0"/>
                <a:cs typeface="Mongolian Baiti" panose="03000500000000000000" pitchFamily="66" charset="0"/>
              </a:rPr>
              <a:t>ШИЙДВЭРЛЭЛТ</a:t>
            </a:r>
            <a:endParaRPr lang="en-US" sz="1400" i="1" dirty="0">
              <a:solidFill>
                <a:schemeClr val="tx2"/>
              </a:solidFill>
              <a:latin typeface="Arial" panose="020B0604020202020204" pitchFamily="34" charset="0"/>
              <a:ea typeface="Calibri" panose="020F0502020204030204" pitchFamily="34" charset="0"/>
              <a:cs typeface="Mongolian Baiti" panose="03000500000000000000" pitchFamily="66" charset="0"/>
            </a:endParaRPr>
          </a:p>
        </p:txBody>
      </p:sp>
      <p:sp>
        <p:nvSpPr>
          <p:cNvPr id="20" name="Rectangle 19"/>
          <p:cNvSpPr/>
          <p:nvPr/>
        </p:nvSpPr>
        <p:spPr>
          <a:xfrm>
            <a:off x="1395125" y="1466144"/>
            <a:ext cx="3218132" cy="304699"/>
          </a:xfrm>
          <a:prstGeom prst="rect">
            <a:avLst/>
          </a:prstGeom>
        </p:spPr>
        <p:txBody>
          <a:bodyPr wrap="square">
            <a:spAutoFit/>
          </a:bodyPr>
          <a:lstStyle/>
          <a:p>
            <a:pPr algn="r">
              <a:lnSpc>
                <a:spcPct val="115000"/>
              </a:lnSpc>
            </a:pPr>
            <a:r>
              <a:rPr lang="mn-MN" sz="1200" i="1" dirty="0">
                <a:solidFill>
                  <a:srgbClr val="008080"/>
                </a:solidFill>
                <a:latin typeface="Arial" panose="020B0604020202020204" pitchFamily="34" charset="0"/>
                <a:ea typeface="Calibri" panose="020F0502020204030204" pitchFamily="34" charset="0"/>
                <a:cs typeface="Arial" panose="020B0604020202020204" pitchFamily="34" charset="0"/>
              </a:rPr>
              <a:t>Өргөдөл, гомдлын шийдвэрлэлт</a:t>
            </a:r>
          </a:p>
        </p:txBody>
      </p:sp>
      <p:graphicFrame>
        <p:nvGraphicFramePr>
          <p:cNvPr id="21" name="Table 20"/>
          <p:cNvGraphicFramePr>
            <a:graphicFrameLocks noGrp="1"/>
          </p:cNvGraphicFramePr>
          <p:nvPr>
            <p:extLst>
              <p:ext uri="{D42A27DB-BD31-4B8C-83A1-F6EECF244321}">
                <p14:modId xmlns:p14="http://schemas.microsoft.com/office/powerpoint/2010/main" val="4229875306"/>
              </p:ext>
            </p:extLst>
          </p:nvPr>
        </p:nvGraphicFramePr>
        <p:xfrm>
          <a:off x="587139" y="1726982"/>
          <a:ext cx="3929904" cy="1704742"/>
        </p:xfrm>
        <a:graphic>
          <a:graphicData uri="http://schemas.openxmlformats.org/drawingml/2006/table">
            <a:tbl>
              <a:tblPr firstRow="1" bandRow="1">
                <a:tableStyleId>{5940675A-B579-460E-94D1-54222C63F5DA}</a:tableStyleId>
              </a:tblPr>
              <a:tblGrid>
                <a:gridCol w="2593736">
                  <a:extLst>
                    <a:ext uri="{9D8B030D-6E8A-4147-A177-3AD203B41FA5}">
                      <a16:colId xmlns:a16="http://schemas.microsoft.com/office/drawing/2014/main" val="63034391"/>
                    </a:ext>
                  </a:extLst>
                </a:gridCol>
                <a:gridCol w="1336168">
                  <a:extLst>
                    <a:ext uri="{9D8B030D-6E8A-4147-A177-3AD203B41FA5}">
                      <a16:colId xmlns:a16="http://schemas.microsoft.com/office/drawing/2014/main" val="2326971107"/>
                    </a:ext>
                  </a:extLst>
                </a:gridCol>
              </a:tblGrid>
              <a:tr h="253171">
                <a:tc>
                  <a:txBody>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mn-MN" sz="1200" dirty="0">
                          <a:latin typeface="Arial" panose="020B0604020202020204" pitchFamily="34" charset="0"/>
                          <a:ea typeface="Calibri" panose="020F0502020204030204" pitchFamily="34" charset="0"/>
                          <a:cs typeface="Arial" panose="020B0604020202020204" pitchFamily="34" charset="0"/>
                        </a:rPr>
                        <a:t>Нийт</a:t>
                      </a:r>
                      <a:endParaRPr lang="en-US" sz="1200" dirty="0">
                        <a:latin typeface="Arial" panose="020B0604020202020204" pitchFamily="34" charset="0"/>
                        <a:ea typeface="Calibri" panose="020F050202020403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666"/>
                      </a:solidFill>
                      <a:prstDash val="solid"/>
                      <a:round/>
                      <a:headEnd type="none" w="med" len="med"/>
                      <a:tailEnd type="none" w="med" len="med"/>
                    </a:lnB>
                  </a:tcPr>
                </a:tc>
                <a:tc>
                  <a:txBody>
                    <a:bodyPr/>
                    <a:lstStyle/>
                    <a:p>
                      <a:pPr algn="ctr"/>
                      <a:r>
                        <a:rPr lang="mn-MN" sz="1200" dirty="0" smtClean="0">
                          <a:latin typeface="Arial" panose="020B0604020202020204" pitchFamily="34" charset="0"/>
                          <a:cs typeface="Arial" panose="020B0604020202020204" pitchFamily="34" charset="0"/>
                        </a:rPr>
                        <a:t>708</a:t>
                      </a:r>
                      <a:endParaRPr lang="en-US" sz="1200" dirty="0">
                        <a:latin typeface="Arial" panose="020B0604020202020204" pitchFamily="34" charset="0"/>
                        <a:cs typeface="Arial" panose="020B0604020202020204" pitchFamily="34" charset="0"/>
                      </a:endParaRPr>
                    </a:p>
                  </a:txBody>
                  <a:tcPr marL="76200" marR="76200" marT="38100" marB="38100" anchor="ctr">
                    <a:lnL w="12700" cap="flat" cmpd="sng" algn="ctr">
                      <a:solidFill>
                        <a:srgbClr val="00666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666"/>
                      </a:solidFill>
                      <a:prstDash val="solid"/>
                      <a:round/>
                      <a:headEnd type="none" w="med" len="med"/>
                      <a:tailEnd type="none" w="med" len="med"/>
                    </a:lnB>
                  </a:tcPr>
                </a:tc>
                <a:extLst>
                  <a:ext uri="{0D108BD9-81ED-4DB2-BD59-A6C34878D82A}">
                    <a16:rowId xmlns:a16="http://schemas.microsoft.com/office/drawing/2014/main" val="3681226357"/>
                  </a:ext>
                </a:extLst>
              </a:tr>
              <a:tr h="253171">
                <a:tc>
                  <a:txBody>
                    <a:bodyPr/>
                    <a:lstStyle/>
                    <a:p>
                      <a:pPr marL="285750" indent="-285750">
                        <a:buFont typeface="Wingdings" panose="05000000000000000000" pitchFamily="2" charset="2"/>
                        <a:buChar char="ü"/>
                      </a:pPr>
                      <a:r>
                        <a:rPr lang="mn-MN" sz="1200" dirty="0">
                          <a:latin typeface="Arial" panose="020B0604020202020204" pitchFamily="34" charset="0"/>
                          <a:cs typeface="Arial" panose="020B0604020202020204" pitchFamily="34" charset="0"/>
                        </a:rPr>
                        <a:t>Судалж байгаа</a:t>
                      </a:r>
                      <a:endParaRPr lang="en-US" sz="1200"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tcPr>
                </a:tc>
                <a:tc>
                  <a:txBody>
                    <a:bodyPr/>
                    <a:lstStyle/>
                    <a:p>
                      <a:pPr algn="ctr"/>
                      <a:r>
                        <a:rPr lang="en-US" sz="1200" dirty="0" smtClean="0">
                          <a:latin typeface="Arial" panose="020B0604020202020204" pitchFamily="34" charset="0"/>
                          <a:cs typeface="Arial" panose="020B0604020202020204" pitchFamily="34" charset="0"/>
                        </a:rPr>
                        <a:t>4</a:t>
                      </a:r>
                      <a:r>
                        <a:rPr lang="mn-MN" sz="1200" dirty="0" smtClean="0">
                          <a:latin typeface="Arial" panose="020B0604020202020204" pitchFamily="34" charset="0"/>
                          <a:cs typeface="Arial" panose="020B0604020202020204" pitchFamily="34" charset="0"/>
                        </a:rPr>
                        <a:t>2</a:t>
                      </a:r>
                      <a:endParaRPr lang="en-US" sz="1200" dirty="0">
                        <a:latin typeface="Arial" panose="020B0604020202020204" pitchFamily="34" charset="0"/>
                        <a:cs typeface="Arial" panose="020B0604020202020204" pitchFamily="34" charset="0"/>
                      </a:endParaRPr>
                    </a:p>
                  </a:txBody>
                  <a:tcPr marL="76200" marR="76200" marT="38100" marB="38100" anchor="ctr">
                    <a:lnL w="12700" cap="flat" cmpd="sng" algn="ctr">
                      <a:solidFill>
                        <a:srgbClr val="00666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tcPr>
                </a:tc>
                <a:extLst>
                  <a:ext uri="{0D108BD9-81ED-4DB2-BD59-A6C34878D82A}">
                    <a16:rowId xmlns:a16="http://schemas.microsoft.com/office/drawing/2014/main" val="2189701156"/>
                  </a:ext>
                </a:extLst>
              </a:tr>
              <a:tr h="372311">
                <a:tc>
                  <a:txBody>
                    <a:bodyPr/>
                    <a:lstStyle/>
                    <a:p>
                      <a:pPr marL="285750" indent="-285750">
                        <a:buFont typeface="Wingdings" panose="05000000000000000000" pitchFamily="2" charset="2"/>
                        <a:buChar char="ü"/>
                      </a:pPr>
                      <a:r>
                        <a:rPr lang="mn-MN" sz="1200" dirty="0">
                          <a:latin typeface="Arial" panose="020B0604020202020204" pitchFamily="34" charset="0"/>
                          <a:cs typeface="Arial" panose="020B0604020202020204" pitchFamily="34" charset="0"/>
                        </a:rPr>
                        <a:t>Хугацаандаа шийдвэрлэсэн</a:t>
                      </a:r>
                      <a:endParaRPr lang="en-US" sz="1200"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tcPr>
                </a:tc>
                <a:tc>
                  <a:txBody>
                    <a:bodyPr/>
                    <a:lstStyle/>
                    <a:p>
                      <a:pPr algn="ctr"/>
                      <a:r>
                        <a:rPr lang="mn-MN" sz="1200" dirty="0" smtClean="0">
                          <a:solidFill>
                            <a:schemeClr val="tx1"/>
                          </a:solidFill>
                          <a:latin typeface="Arial" panose="020B0604020202020204" pitchFamily="34" charset="0"/>
                          <a:cs typeface="Arial" panose="020B0604020202020204" pitchFamily="34" charset="0"/>
                        </a:rPr>
                        <a:t>666</a:t>
                      </a:r>
                      <a:endParaRPr lang="en-US" sz="1200" dirty="0">
                        <a:solidFill>
                          <a:schemeClr val="tx1"/>
                        </a:solidFill>
                        <a:latin typeface="Arial" panose="020B0604020202020204" pitchFamily="34" charset="0"/>
                        <a:cs typeface="Arial" panose="020B0604020202020204" pitchFamily="34" charset="0"/>
                      </a:endParaRPr>
                    </a:p>
                  </a:txBody>
                  <a:tcPr marL="76200" marR="76200" marT="38100" marB="38100" anchor="ctr">
                    <a:lnL w="12700" cap="flat" cmpd="sng" algn="ctr">
                      <a:solidFill>
                        <a:srgbClr val="00666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tcPr>
                </a:tc>
                <a:extLst>
                  <a:ext uri="{0D108BD9-81ED-4DB2-BD59-A6C34878D82A}">
                    <a16:rowId xmlns:a16="http://schemas.microsoft.com/office/drawing/2014/main" val="3311723010"/>
                  </a:ext>
                </a:extLst>
              </a:tr>
              <a:tr h="372311">
                <a:tc>
                  <a:txBody>
                    <a:bodyPr/>
                    <a:lstStyle/>
                    <a:p>
                      <a:pPr marL="285750" indent="-285750">
                        <a:buFont typeface="Wingdings" panose="05000000000000000000" pitchFamily="2" charset="2"/>
                        <a:buChar char="ü"/>
                      </a:pPr>
                      <a:r>
                        <a:rPr lang="mn-MN" sz="1200" dirty="0">
                          <a:latin typeface="Arial" panose="020B0604020202020204" pitchFamily="34" charset="0"/>
                          <a:cs typeface="Arial" panose="020B0604020202020204" pitchFamily="34" charset="0"/>
                        </a:rPr>
                        <a:t>Хугацаа хэтэрч шийдвэрлэсэн</a:t>
                      </a:r>
                      <a:endParaRPr lang="en-US" sz="1200"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tcPr>
                </a:tc>
                <a:tc>
                  <a:txBody>
                    <a:bodyPr/>
                    <a:lstStyle/>
                    <a:p>
                      <a:pPr algn="ctr"/>
                      <a:r>
                        <a:rPr lang="mn-MN" sz="1200" dirty="0" smtClean="0">
                          <a:solidFill>
                            <a:schemeClr val="tx1"/>
                          </a:solidFill>
                          <a:latin typeface="Arial" panose="020B0604020202020204" pitchFamily="34" charset="0"/>
                          <a:cs typeface="Arial" panose="020B0604020202020204" pitchFamily="34" charset="0"/>
                        </a:rPr>
                        <a:t>0</a:t>
                      </a:r>
                      <a:endParaRPr lang="en-US" sz="1200" dirty="0">
                        <a:solidFill>
                          <a:schemeClr val="tx1"/>
                        </a:solidFill>
                        <a:latin typeface="Arial" panose="020B0604020202020204" pitchFamily="34" charset="0"/>
                        <a:cs typeface="Arial" panose="020B0604020202020204" pitchFamily="34" charset="0"/>
                      </a:endParaRPr>
                    </a:p>
                  </a:txBody>
                  <a:tcPr marL="76200" marR="76200" marT="38100" marB="38100" anchor="ctr">
                    <a:lnL w="12700" cap="flat" cmpd="sng" algn="ctr">
                      <a:solidFill>
                        <a:srgbClr val="00666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tcPr>
                </a:tc>
                <a:extLst>
                  <a:ext uri="{0D108BD9-81ED-4DB2-BD59-A6C34878D82A}">
                    <a16:rowId xmlns:a16="http://schemas.microsoft.com/office/drawing/2014/main" val="3900960951"/>
                  </a:ext>
                </a:extLst>
              </a:tr>
              <a:tr h="431881">
                <a:tc>
                  <a:txBody>
                    <a:bodyPr/>
                    <a:lstStyle/>
                    <a:p>
                      <a:pPr marL="285750" indent="-285750">
                        <a:buFont typeface="Wingdings" panose="05000000000000000000" pitchFamily="2" charset="2"/>
                        <a:buChar char="ü"/>
                      </a:pPr>
                      <a:r>
                        <a:rPr lang="mn-MN" sz="1200" dirty="0" smtClean="0">
                          <a:solidFill>
                            <a:schemeClr val="tx1"/>
                          </a:solidFill>
                          <a:latin typeface="Arial" panose="020B0604020202020204" pitchFamily="34" charset="0"/>
                          <a:cs typeface="Arial" panose="020B0604020202020204" pitchFamily="34" charset="0"/>
                        </a:rPr>
                        <a:t>Шийдвэрлэлтийн дундаж </a:t>
                      </a:r>
                      <a:r>
                        <a:rPr lang="mn-MN" sz="1200" dirty="0">
                          <a:solidFill>
                            <a:schemeClr val="tx1"/>
                          </a:solidFill>
                          <a:latin typeface="Arial" panose="020B0604020202020204" pitchFamily="34" charset="0"/>
                          <a:cs typeface="Arial" panose="020B0604020202020204" pitchFamily="34" charset="0"/>
                        </a:rPr>
                        <a:t>хугацаа</a:t>
                      </a:r>
                      <a:endParaRPr lang="en-US" sz="1200" dirty="0">
                        <a:solidFill>
                          <a:schemeClr val="tx1"/>
                        </a:solidFill>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rgbClr val="006666"/>
                      </a:solid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mn-MN" sz="1200" dirty="0" smtClean="0">
                          <a:solidFill>
                            <a:schemeClr val="tx1"/>
                          </a:solidFill>
                          <a:latin typeface="Arial" panose="020B0604020202020204" pitchFamily="34" charset="0"/>
                          <a:cs typeface="Arial" panose="020B0604020202020204" pitchFamily="34" charset="0"/>
                        </a:rPr>
                        <a:t>7 </a:t>
                      </a:r>
                      <a:r>
                        <a:rPr lang="mn-MN" sz="1200" dirty="0">
                          <a:solidFill>
                            <a:schemeClr val="tx1"/>
                          </a:solidFill>
                          <a:latin typeface="Arial" panose="020B0604020202020204" pitchFamily="34" charset="0"/>
                          <a:cs typeface="Arial" panose="020B0604020202020204" pitchFamily="34" charset="0"/>
                        </a:rPr>
                        <a:t>хоног, </a:t>
                      </a:r>
                      <a:r>
                        <a:rPr lang="mn-MN" sz="1200" dirty="0" smtClean="0">
                          <a:solidFill>
                            <a:schemeClr val="tx1"/>
                          </a:solidFill>
                          <a:latin typeface="Arial" panose="020B0604020202020204" pitchFamily="34" charset="0"/>
                          <a:cs typeface="Arial" panose="020B0604020202020204" pitchFamily="34" charset="0"/>
                        </a:rPr>
                        <a:t>9 цаг, </a:t>
                      </a:r>
                    </a:p>
                    <a:p>
                      <a:pPr algn="ctr"/>
                      <a:r>
                        <a:rPr lang="mn-MN" sz="1200" dirty="0" smtClean="0">
                          <a:solidFill>
                            <a:schemeClr val="tx1"/>
                          </a:solidFill>
                          <a:latin typeface="Arial" panose="020B0604020202020204" pitchFamily="34" charset="0"/>
                          <a:cs typeface="Arial" panose="020B0604020202020204" pitchFamily="34" charset="0"/>
                        </a:rPr>
                        <a:t>4 минут</a:t>
                      </a:r>
                      <a:endParaRPr lang="mn-MN" sz="1200" dirty="0">
                        <a:solidFill>
                          <a:schemeClr val="tx1"/>
                        </a:solidFill>
                        <a:latin typeface="Arial" panose="020B0604020202020204" pitchFamily="34" charset="0"/>
                        <a:cs typeface="Arial" panose="020B0604020202020204" pitchFamily="34" charset="0"/>
                      </a:endParaRPr>
                    </a:p>
                  </a:txBody>
                  <a:tcPr marL="76200" marR="76200" marT="38100" marB="38100" anchor="ctr">
                    <a:lnL w="12700" cap="flat" cmpd="sng" algn="ctr">
                      <a:solidFill>
                        <a:srgbClr val="00666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58397386"/>
                  </a:ext>
                </a:extLst>
              </a:tr>
            </a:tbl>
          </a:graphicData>
        </a:graphic>
      </p:graphicFrame>
      <p:graphicFrame>
        <p:nvGraphicFramePr>
          <p:cNvPr id="22" name="Chart 21"/>
          <p:cNvGraphicFramePr/>
          <p:nvPr>
            <p:extLst>
              <p:ext uri="{D42A27DB-BD31-4B8C-83A1-F6EECF244321}">
                <p14:modId xmlns:p14="http://schemas.microsoft.com/office/powerpoint/2010/main" val="307836981"/>
              </p:ext>
            </p:extLst>
          </p:nvPr>
        </p:nvGraphicFramePr>
        <p:xfrm>
          <a:off x="4732476" y="1748648"/>
          <a:ext cx="3075658" cy="1562205"/>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p:cNvSpPr/>
          <p:nvPr/>
        </p:nvSpPr>
        <p:spPr>
          <a:xfrm>
            <a:off x="7860572" y="1466143"/>
            <a:ext cx="3135754" cy="276999"/>
          </a:xfrm>
          <a:prstGeom prst="rect">
            <a:avLst/>
          </a:prstGeom>
        </p:spPr>
        <p:txBody>
          <a:bodyPr wrap="square">
            <a:spAutoFit/>
          </a:bodyPr>
          <a:lstStyle/>
          <a:p>
            <a:pPr algn="r"/>
            <a:r>
              <a:rPr lang="mn-MN" sz="1200" i="1" dirty="0">
                <a:solidFill>
                  <a:srgbClr val="008080"/>
                </a:solidFill>
                <a:latin typeface="Arial" panose="020B0604020202020204" pitchFamily="34" charset="0"/>
                <a:ea typeface="Calibri" panose="020F0502020204030204" pitchFamily="34" charset="0"/>
              </a:rPr>
              <a:t>Өргөдөл, гомдлын хандалтын эх үүсвэр</a:t>
            </a:r>
            <a:endParaRPr lang="en-US" sz="1200" i="1" dirty="0">
              <a:solidFill>
                <a:srgbClr val="008080"/>
              </a:solidFill>
            </a:endParaRPr>
          </a:p>
        </p:txBody>
      </p:sp>
      <p:graphicFrame>
        <p:nvGraphicFramePr>
          <p:cNvPr id="25" name="Chart 24"/>
          <p:cNvGraphicFramePr/>
          <p:nvPr>
            <p:extLst>
              <p:ext uri="{D42A27DB-BD31-4B8C-83A1-F6EECF244321}">
                <p14:modId xmlns:p14="http://schemas.microsoft.com/office/powerpoint/2010/main" val="2059230295"/>
              </p:ext>
            </p:extLst>
          </p:nvPr>
        </p:nvGraphicFramePr>
        <p:xfrm>
          <a:off x="587138" y="4139238"/>
          <a:ext cx="5316488" cy="1656023"/>
        </p:xfrm>
        <a:graphic>
          <a:graphicData uri="http://schemas.openxmlformats.org/drawingml/2006/chart">
            <c:chart xmlns:c="http://schemas.openxmlformats.org/drawingml/2006/chart" xmlns:r="http://schemas.openxmlformats.org/officeDocument/2006/relationships" r:id="rId6"/>
          </a:graphicData>
        </a:graphic>
      </p:graphicFrame>
      <p:sp>
        <p:nvSpPr>
          <p:cNvPr id="26" name="Rectangle 25"/>
          <p:cNvSpPr/>
          <p:nvPr/>
        </p:nvSpPr>
        <p:spPr>
          <a:xfrm>
            <a:off x="2982625" y="3769663"/>
            <a:ext cx="2946160" cy="276999"/>
          </a:xfrm>
          <a:prstGeom prst="rect">
            <a:avLst/>
          </a:prstGeom>
        </p:spPr>
        <p:txBody>
          <a:bodyPr wrap="square">
            <a:spAutoFit/>
          </a:bodyPr>
          <a:lstStyle/>
          <a:p>
            <a:pPr algn="r"/>
            <a:r>
              <a:rPr lang="mn-MN" sz="1200" i="1" dirty="0">
                <a:solidFill>
                  <a:srgbClr val="008080"/>
                </a:solidFill>
                <a:latin typeface="Arial" panose="020B0604020202020204" pitchFamily="34" charset="0"/>
                <a:ea typeface="Calibri" panose="020F0502020204030204" pitchFamily="34" charset="0"/>
              </a:rPr>
              <a:t>Өргөдөл, гомдолд хариу өгсөн хэлбэр</a:t>
            </a:r>
            <a:endParaRPr lang="en-US" sz="1200" dirty="0">
              <a:solidFill>
                <a:srgbClr val="008080"/>
              </a:solidFill>
            </a:endParaRPr>
          </a:p>
        </p:txBody>
      </p:sp>
      <p:cxnSp>
        <p:nvCxnSpPr>
          <p:cNvPr id="27" name="Straight Connector 26"/>
          <p:cNvCxnSpPr/>
          <p:nvPr/>
        </p:nvCxnSpPr>
        <p:spPr>
          <a:xfrm>
            <a:off x="765596" y="3395913"/>
            <a:ext cx="1090812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116126" y="3762407"/>
            <a:ext cx="2938189" cy="276999"/>
          </a:xfrm>
          <a:prstGeom prst="rect">
            <a:avLst/>
          </a:prstGeom>
        </p:spPr>
        <p:txBody>
          <a:bodyPr wrap="square">
            <a:spAutoFit/>
          </a:bodyPr>
          <a:lstStyle/>
          <a:p>
            <a:pPr algn="r"/>
            <a:r>
              <a:rPr lang="mn-MN" sz="1200" i="1" dirty="0">
                <a:solidFill>
                  <a:srgbClr val="008080"/>
                </a:solidFill>
                <a:latin typeface="Arial" panose="020B0604020202020204" pitchFamily="34" charset="0"/>
                <a:ea typeface="Calibri" panose="020F0502020204030204" pitchFamily="34" charset="0"/>
              </a:rPr>
              <a:t>Өргөдөл, гомдлын зөрчлийн төрөл</a:t>
            </a:r>
            <a:endParaRPr lang="en-US" sz="1200" dirty="0">
              <a:solidFill>
                <a:srgbClr val="008080"/>
              </a:solidFill>
            </a:endParaRPr>
          </a:p>
        </p:txBody>
      </p:sp>
      <p:cxnSp>
        <p:nvCxnSpPr>
          <p:cNvPr id="29" name="Straight Connector 28"/>
          <p:cNvCxnSpPr/>
          <p:nvPr/>
        </p:nvCxnSpPr>
        <p:spPr>
          <a:xfrm>
            <a:off x="4633625" y="1599060"/>
            <a:ext cx="0" cy="179685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96186" y="1599060"/>
            <a:ext cx="0" cy="179685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4125" y="3395913"/>
            <a:ext cx="0" cy="239934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11972" y="6361515"/>
            <a:ext cx="11591369" cy="276999"/>
          </a:xfrm>
          <a:prstGeom prst="rect">
            <a:avLst/>
          </a:prstGeom>
        </p:spPr>
        <p:txBody>
          <a:bodyPr wrap="square">
            <a:spAutoFit/>
          </a:bodyPr>
          <a:lstStyle/>
          <a:p>
            <a:pPr algn="ctr"/>
            <a:r>
              <a:rPr lang="mn-MN" sz="1200" i="1" dirty="0">
                <a:latin typeface="Arial" panose="020B0604020202020204" pitchFamily="34" charset="0"/>
                <a:ea typeface="Calibri" panose="020F0502020204030204" pitchFamily="34" charset="0"/>
              </a:rPr>
              <a:t>Зөрчлийн үзүүлэлтийг 2024 оны мөн үетэй харьцуулбал 2024 онд 30 зөрчил бүртгэгдсэн бол 2025 онд 4 зөрчил бүртгэгдэж 86,7%-</a:t>
            </a:r>
            <a:r>
              <a:rPr lang="mn-MN" sz="1200" i="1" dirty="0" err="1">
                <a:latin typeface="Arial" panose="020B0604020202020204" pitchFamily="34" charset="0"/>
                <a:ea typeface="Calibri" panose="020F0502020204030204" pitchFamily="34" charset="0"/>
              </a:rPr>
              <a:t>иар</a:t>
            </a:r>
            <a:r>
              <a:rPr lang="mn-MN" sz="1200" i="1" dirty="0">
                <a:latin typeface="Arial" panose="020B0604020202020204" pitchFamily="34" charset="0"/>
                <a:ea typeface="Calibri" panose="020F0502020204030204" pitchFamily="34" charset="0"/>
              </a:rPr>
              <a:t> буурсан байна</a:t>
            </a:r>
            <a:r>
              <a:rPr lang="mn-MN" sz="1200" i="1" dirty="0" smtClean="0">
                <a:latin typeface="Arial" panose="020B0604020202020204" pitchFamily="34" charset="0"/>
                <a:ea typeface="Calibri" panose="020F0502020204030204" pitchFamily="34" charset="0"/>
              </a:rPr>
              <a:t>. </a:t>
            </a:r>
            <a:endParaRPr lang="en-US" sz="1200" i="1" dirty="0"/>
          </a:p>
        </p:txBody>
      </p:sp>
      <p:sp>
        <p:nvSpPr>
          <p:cNvPr id="33" name="Rectangle 32"/>
          <p:cNvSpPr/>
          <p:nvPr/>
        </p:nvSpPr>
        <p:spPr>
          <a:xfrm>
            <a:off x="5819757" y="1472983"/>
            <a:ext cx="2040815" cy="276999"/>
          </a:xfrm>
          <a:prstGeom prst="rect">
            <a:avLst/>
          </a:prstGeom>
        </p:spPr>
        <p:txBody>
          <a:bodyPr wrap="none">
            <a:spAutoFit/>
          </a:bodyPr>
          <a:lstStyle/>
          <a:p>
            <a:pPr algn="r"/>
            <a:r>
              <a:rPr lang="mn-MN" sz="1200" i="1" dirty="0">
                <a:solidFill>
                  <a:srgbClr val="008080"/>
                </a:solidFill>
                <a:latin typeface="Arial" panose="020B0604020202020204" pitchFamily="34" charset="0"/>
                <a:ea typeface="Calibri" panose="020F0502020204030204" pitchFamily="34" charset="0"/>
              </a:rPr>
              <a:t>Өргөдөл, гомдлын төрөл</a:t>
            </a:r>
            <a:endParaRPr lang="en-US" sz="1200" i="1" dirty="0">
              <a:solidFill>
                <a:srgbClr val="008080"/>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val="3839261439"/>
              </p:ext>
            </p:extLst>
          </p:nvPr>
        </p:nvGraphicFramePr>
        <p:xfrm>
          <a:off x="6308211" y="4148975"/>
          <a:ext cx="5492358" cy="1509422"/>
        </p:xfrm>
        <a:graphic>
          <a:graphicData uri="http://schemas.openxmlformats.org/drawingml/2006/table">
            <a:tbl>
              <a:tblPr firstRow="1" bandRow="1">
                <a:tableStyleId>{72833802-FEF1-4C79-8D5D-14CF1EAF98D9}</a:tableStyleId>
              </a:tblPr>
              <a:tblGrid>
                <a:gridCol w="577447">
                  <a:extLst>
                    <a:ext uri="{9D8B030D-6E8A-4147-A177-3AD203B41FA5}">
                      <a16:colId xmlns:a16="http://schemas.microsoft.com/office/drawing/2014/main" val="3513730023"/>
                    </a:ext>
                  </a:extLst>
                </a:gridCol>
                <a:gridCol w="3714630">
                  <a:extLst>
                    <a:ext uri="{9D8B030D-6E8A-4147-A177-3AD203B41FA5}">
                      <a16:colId xmlns:a16="http://schemas.microsoft.com/office/drawing/2014/main" val="3865659252"/>
                    </a:ext>
                  </a:extLst>
                </a:gridCol>
                <a:gridCol w="1200281">
                  <a:extLst>
                    <a:ext uri="{9D8B030D-6E8A-4147-A177-3AD203B41FA5}">
                      <a16:colId xmlns:a16="http://schemas.microsoft.com/office/drawing/2014/main" val="3156559051"/>
                    </a:ext>
                  </a:extLst>
                </a:gridCol>
              </a:tblGrid>
              <a:tr h="447788">
                <a:tc>
                  <a:txBody>
                    <a:bodyPr/>
                    <a:lstStyle/>
                    <a:p>
                      <a:pPr algn="ctr"/>
                      <a:r>
                        <a:rPr lang="mn-MN" sz="1200" dirty="0" smtClean="0">
                          <a:latin typeface="Arial" panose="020B0604020202020204" pitchFamily="34" charset="0"/>
                          <a:cs typeface="Arial" panose="020B0604020202020204" pitchFamily="34" charset="0"/>
                        </a:rPr>
                        <a:t>Д/д</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mn-MN" sz="1200" dirty="0" smtClean="0">
                          <a:latin typeface="Arial" panose="020B0604020202020204" pitchFamily="34" charset="0"/>
                          <a:cs typeface="Arial" panose="020B0604020202020204" pitchFamily="34" charset="0"/>
                        </a:rPr>
                        <a:t>ЗӨРЧЛИЙН ТӨРӨЛ</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mn-MN" sz="1200" dirty="0" smtClean="0">
                          <a:latin typeface="Arial" panose="020B0604020202020204" pitchFamily="34" charset="0"/>
                          <a:cs typeface="Arial" panose="020B0604020202020204" pitchFamily="34" charset="0"/>
                        </a:rPr>
                        <a:t>Зөрчлийн</a:t>
                      </a:r>
                      <a:r>
                        <a:rPr lang="mn-MN" sz="1200" baseline="0" dirty="0" smtClean="0">
                          <a:latin typeface="Arial" panose="020B0604020202020204" pitchFamily="34" charset="0"/>
                          <a:cs typeface="Arial" panose="020B0604020202020204" pitchFamily="34" charset="0"/>
                        </a:rPr>
                        <a:t> т</a:t>
                      </a:r>
                      <a:r>
                        <a:rPr lang="mn-MN" sz="1200" dirty="0" smtClean="0">
                          <a:latin typeface="Arial" panose="020B0604020202020204" pitchFamily="34" charset="0"/>
                          <a:cs typeface="Arial" panose="020B0604020202020204" pitchFamily="34" charset="0"/>
                        </a:rPr>
                        <a:t>оо</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633155133"/>
                  </a:ext>
                </a:extLst>
              </a:tr>
              <a:tr h="353878">
                <a:tc>
                  <a:txBody>
                    <a:bodyPr/>
                    <a:lstStyle/>
                    <a:p>
                      <a:pPr algn="ctr"/>
                      <a:r>
                        <a:rPr lang="mn-MN" sz="1200" dirty="0" smtClean="0">
                          <a:latin typeface="Arial" panose="020B0604020202020204" pitchFamily="34" charset="0"/>
                          <a:cs typeface="Arial" panose="020B0604020202020204" pitchFamily="34" charset="0"/>
                        </a:rPr>
                        <a:t>1</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mn-MN"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Pr>
                        <a:t>Өдөрт нь багтаан хүлээн аваагүй зөрчил</a:t>
                      </a:r>
                    </a:p>
                  </a:txBody>
                  <a:tcPr marL="76200" marR="76200" marT="38100" marB="3810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gn="ctr"/>
                      <a:r>
                        <a:rPr lang="mn-MN" sz="1200" dirty="0" smtClean="0">
                          <a:latin typeface="Arial" panose="020B0604020202020204" pitchFamily="34" charset="0"/>
                          <a:cs typeface="Arial" panose="020B0604020202020204" pitchFamily="34" charset="0"/>
                        </a:rPr>
                        <a:t>2</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3562101232"/>
                  </a:ext>
                </a:extLst>
              </a:tr>
              <a:tr h="353878">
                <a:tc>
                  <a:txBody>
                    <a:bodyPr/>
                    <a:lstStyle/>
                    <a:p>
                      <a:pPr algn="ctr"/>
                      <a:r>
                        <a:rPr lang="mn-MN" sz="1200" dirty="0" smtClean="0">
                          <a:latin typeface="Arial" panose="020B0604020202020204" pitchFamily="34" charset="0"/>
                          <a:cs typeface="Arial" panose="020B0604020202020204" pitchFamily="34" charset="0"/>
                        </a:rPr>
                        <a:t>2</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mn-MN" sz="1200" dirty="0" smtClean="0">
                          <a:latin typeface="Arial" panose="020B0604020202020204" pitchFamily="34" charset="0"/>
                          <a:cs typeface="Arial" panose="020B0604020202020204" pitchFamily="34" charset="0"/>
                        </a:rPr>
                        <a:t>Явцын тэмдэглэл хөтлөөгүй зөрчлийн тоо</a:t>
                      </a:r>
                    </a:p>
                  </a:txBody>
                  <a:tcPr marL="76200" marR="76200" marT="38100" marB="3810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gn="ctr"/>
                      <a:r>
                        <a:rPr lang="mn-MN" sz="1200" dirty="0" smtClean="0">
                          <a:latin typeface="Arial" panose="020B0604020202020204" pitchFamily="34" charset="0"/>
                          <a:cs typeface="Arial" panose="020B0604020202020204" pitchFamily="34" charset="0"/>
                        </a:rPr>
                        <a:t>2</a:t>
                      </a:r>
                      <a:endParaRPr lang="mn-MN" sz="1200" dirty="0">
                        <a:latin typeface="Arial" panose="020B0604020202020204" pitchFamily="34" charset="0"/>
                        <a:cs typeface="Arial" panose="020B0604020202020204" pitchFamily="34" charset="0"/>
                      </a:endParaRPr>
                    </a:p>
                  </a:txBody>
                  <a:tcPr marL="76200" marR="76200" marT="38100" marB="3810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3944729315"/>
                  </a:ext>
                </a:extLst>
              </a:tr>
              <a:tr h="353878">
                <a:tc gridSpan="2">
                  <a:txBody>
                    <a:bodyPr/>
                    <a:lstStyle/>
                    <a:p>
                      <a:pPr algn="ctr"/>
                      <a:r>
                        <a:rPr lang="mn-MN" sz="1200" b="1" dirty="0" smtClean="0">
                          <a:latin typeface="Arial" panose="020B0604020202020204" pitchFamily="34" charset="0"/>
                          <a:cs typeface="Arial" panose="020B0604020202020204" pitchFamily="34" charset="0"/>
                        </a:rPr>
                        <a:t>НИЙТ</a:t>
                      </a:r>
                      <a:endParaRPr lang="mn-MN" sz="1200" b="1" dirty="0">
                        <a:latin typeface="Arial" panose="020B0604020202020204" pitchFamily="34" charset="0"/>
                        <a:cs typeface="Arial" panose="020B0604020202020204" pitchFamily="34" charset="0"/>
                      </a:endParaRPr>
                    </a:p>
                  </a:txBody>
                  <a:tcPr marL="76200" marR="76200" marT="38100" marB="3810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mn-MN" dirty="0"/>
                    </a:p>
                  </a:txBody>
                  <a:tcPr/>
                </a:tc>
                <a:tc>
                  <a:txBody>
                    <a:bodyPr/>
                    <a:lstStyle/>
                    <a:p>
                      <a:pPr algn="ctr"/>
                      <a:r>
                        <a:rPr lang="mn-MN" sz="1200" b="1" dirty="0" smtClean="0">
                          <a:latin typeface="Arial" panose="020B0604020202020204" pitchFamily="34" charset="0"/>
                          <a:cs typeface="Arial" panose="020B0604020202020204" pitchFamily="34" charset="0"/>
                        </a:rPr>
                        <a:t>4</a:t>
                      </a:r>
                      <a:endParaRPr lang="mn-MN" sz="1200" b="1" dirty="0">
                        <a:latin typeface="Arial" panose="020B0604020202020204" pitchFamily="34" charset="0"/>
                        <a:cs typeface="Arial" panose="020B0604020202020204" pitchFamily="34" charset="0"/>
                      </a:endParaRPr>
                    </a:p>
                  </a:txBody>
                  <a:tcPr marL="76200" marR="76200" marT="38100" marB="3810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extLst>
                  <a:ext uri="{0D108BD9-81ED-4DB2-BD59-A6C34878D82A}">
                    <a16:rowId xmlns:a16="http://schemas.microsoft.com/office/drawing/2014/main" val="1215800722"/>
                  </a:ext>
                </a:extLst>
              </a:tr>
            </a:tbl>
          </a:graphicData>
        </a:graphic>
      </p:graphicFrame>
      <p:graphicFrame>
        <p:nvGraphicFramePr>
          <p:cNvPr id="38" name="Chart 37"/>
          <p:cNvGraphicFramePr/>
          <p:nvPr>
            <p:extLst>
              <p:ext uri="{D42A27DB-BD31-4B8C-83A1-F6EECF244321}">
                <p14:modId xmlns:p14="http://schemas.microsoft.com/office/powerpoint/2010/main" val="487352823"/>
              </p:ext>
            </p:extLst>
          </p:nvPr>
        </p:nvGraphicFramePr>
        <p:xfrm>
          <a:off x="7948624" y="1739458"/>
          <a:ext cx="3599972" cy="160761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82780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65816015"/>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24</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3. ХУУЛИАР ХҮЛЭЭХ ЧИГ ҮҮРГИЙН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72" name="Rectangle 71"/>
          <p:cNvSpPr/>
          <p:nvPr/>
        </p:nvSpPr>
        <p:spPr>
          <a:xfrm>
            <a:off x="640471" y="814431"/>
            <a:ext cx="10908125" cy="318998"/>
          </a:xfrm>
          <a:prstGeom prst="rect">
            <a:avLst/>
          </a:prstGeom>
        </p:spPr>
        <p:txBody>
          <a:bodyPr wrap="square">
            <a:spAutoFit/>
          </a:bodyPr>
          <a:lstStyle/>
          <a:p>
            <a:pPr algn="ctr">
              <a:lnSpc>
                <a:spcPct val="115000"/>
              </a:lnSpc>
              <a:spcAft>
                <a:spcPts val="0"/>
              </a:spcAft>
            </a:pPr>
            <a:r>
              <a:rPr lang="mn-MN" sz="1400" i="1" dirty="0">
                <a:solidFill>
                  <a:schemeClr val="tx2"/>
                </a:solidFill>
                <a:latin typeface="Arial" panose="020B0604020202020204" pitchFamily="34" charset="0"/>
                <a:ea typeface="Calibri" panose="020F0502020204030204" pitchFamily="34" charset="0"/>
                <a:cs typeface="Mongolian Baiti" panose="03000500000000000000" pitchFamily="66" charset="0"/>
              </a:rPr>
              <a:t>АЛБАН БИЧГИЙН ШИЙДВЭРЛЭЛТ</a:t>
            </a:r>
            <a:endParaRPr lang="en-US" sz="1400" i="1" dirty="0">
              <a:solidFill>
                <a:schemeClr val="tx2"/>
              </a:solidFill>
              <a:latin typeface="Arial" panose="020B0604020202020204" pitchFamily="34" charset="0"/>
              <a:ea typeface="Calibri" panose="020F0502020204030204" pitchFamily="34" charset="0"/>
              <a:cs typeface="Mongolian Baiti" panose="03000500000000000000" pitchFamily="66" charset="0"/>
            </a:endParaRPr>
          </a:p>
        </p:txBody>
      </p:sp>
      <p:sp>
        <p:nvSpPr>
          <p:cNvPr id="35" name="Rounded Rectangle 52"/>
          <p:cNvSpPr/>
          <p:nvPr/>
        </p:nvSpPr>
        <p:spPr>
          <a:xfrm>
            <a:off x="2068060" y="5166617"/>
            <a:ext cx="3147028" cy="420750"/>
          </a:xfrm>
          <a:prstGeom prst="roundRect">
            <a:avLst>
              <a:gd name="adj" fmla="val 50000"/>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anose="020B0604020202020204" pitchFamily="34" charset="0"/>
                <a:cs typeface="Arial" panose="020B0604020202020204" pitchFamily="34" charset="0"/>
              </a:rPr>
              <a:t>202</a:t>
            </a:r>
            <a:r>
              <a:rPr lang="mn-MN" sz="1200" b="1" dirty="0" smtClean="0">
                <a:solidFill>
                  <a:schemeClr val="tx1"/>
                </a:solidFill>
                <a:latin typeface="Arial" panose="020B0604020202020204" pitchFamily="34" charset="0"/>
                <a:cs typeface="Arial" panose="020B0604020202020204" pitchFamily="34" charset="0"/>
              </a:rPr>
              <a:t>5</a:t>
            </a:r>
            <a:r>
              <a:rPr lang="en-US" sz="1200" b="1" dirty="0" smtClean="0">
                <a:solidFill>
                  <a:schemeClr val="tx1"/>
                </a:solidFill>
                <a:latin typeface="Arial" panose="020B0604020202020204" pitchFamily="34" charset="0"/>
                <a:cs typeface="Arial" panose="020B0604020202020204" pitchFamily="34" charset="0"/>
              </a:rPr>
              <a:t>.01.02 </a:t>
            </a:r>
            <a:r>
              <a:rPr lang="en-US" sz="1200" b="1" dirty="0">
                <a:solidFill>
                  <a:schemeClr val="tx1"/>
                </a:solidFill>
                <a:latin typeface="Arial" panose="020B0604020202020204" pitchFamily="34" charset="0"/>
                <a:cs typeface="Arial" panose="020B0604020202020204" pitchFamily="34" charset="0"/>
              </a:rPr>
              <a:t>– </a:t>
            </a:r>
            <a:r>
              <a:rPr lang="mn-MN" sz="1200" b="1" dirty="0" smtClean="0">
                <a:solidFill>
                  <a:schemeClr val="tx1"/>
                </a:solidFill>
                <a:latin typeface="Arial" panose="020B0604020202020204" pitchFamily="34" charset="0"/>
                <a:cs typeface="Arial" panose="020B0604020202020204" pitchFamily="34" charset="0"/>
              </a:rPr>
              <a:t>2025.06.30</a:t>
            </a:r>
            <a:r>
              <a:rPr lang="en-US" sz="1200" b="1" dirty="0" smtClean="0">
                <a:solidFill>
                  <a:schemeClr val="tx1"/>
                </a:solidFill>
                <a:latin typeface="Arial" panose="020B0604020202020204" pitchFamily="34" charset="0"/>
                <a:cs typeface="Arial" panose="020B0604020202020204" pitchFamily="34" charset="0"/>
              </a:rPr>
              <a:t> </a:t>
            </a:r>
            <a:r>
              <a:rPr lang="en-US" sz="1200" b="1" dirty="0">
                <a:solidFill>
                  <a:schemeClr val="tx1"/>
                </a:solidFill>
                <a:latin typeface="Arial" panose="020B0604020202020204" pitchFamily="34" charset="0"/>
                <a:cs typeface="Arial" panose="020B0604020202020204" pitchFamily="34" charset="0"/>
              </a:rPr>
              <a:t>ХУГАЦААНД ГАРСАН НИЙТ ЗӨРЧИЛ - </a:t>
            </a:r>
            <a:r>
              <a:rPr lang="mn-MN"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nvGrpSpPr>
          <p:cNvPr id="36" name="Group 35"/>
          <p:cNvGrpSpPr/>
          <p:nvPr/>
        </p:nvGrpSpPr>
        <p:grpSpPr>
          <a:xfrm>
            <a:off x="409348" y="1615428"/>
            <a:ext cx="4947036" cy="3393083"/>
            <a:chOff x="575807" y="1466536"/>
            <a:chExt cx="5936443" cy="4071699"/>
          </a:xfrm>
        </p:grpSpPr>
        <p:grpSp>
          <p:nvGrpSpPr>
            <p:cNvPr id="37" name="Group 36"/>
            <p:cNvGrpSpPr/>
            <p:nvPr/>
          </p:nvGrpSpPr>
          <p:grpSpPr>
            <a:xfrm>
              <a:off x="575807" y="1466536"/>
              <a:ext cx="5936443" cy="4071699"/>
              <a:chOff x="314620" y="1150482"/>
              <a:chExt cx="6871688" cy="4850651"/>
            </a:xfrm>
          </p:grpSpPr>
          <p:grpSp>
            <p:nvGrpSpPr>
              <p:cNvPr id="39" name="Group 38"/>
              <p:cNvGrpSpPr/>
              <p:nvPr/>
            </p:nvGrpSpPr>
            <p:grpSpPr>
              <a:xfrm>
                <a:off x="1665857" y="1150482"/>
                <a:ext cx="3851377" cy="1786855"/>
                <a:chOff x="4215856" y="4845813"/>
                <a:chExt cx="3851377" cy="1786855"/>
              </a:xfrm>
            </p:grpSpPr>
            <p:sp>
              <p:nvSpPr>
                <p:cNvPr id="65" name="TextBox 64"/>
                <p:cNvSpPr txBox="1"/>
                <p:nvPr/>
              </p:nvSpPr>
              <p:spPr>
                <a:xfrm>
                  <a:off x="4215856" y="4845813"/>
                  <a:ext cx="3851377" cy="659983"/>
                </a:xfrm>
                <a:prstGeom prst="rect">
                  <a:avLst/>
                </a:prstGeom>
                <a:noFill/>
              </p:spPr>
              <p:txBody>
                <a:bodyPr wrap="square" rtlCol="0">
                  <a:spAutoFit/>
                </a:bodyPr>
                <a:lstStyle/>
                <a:p>
                  <a:pPr algn="ctr"/>
                  <a:r>
                    <a:rPr lang="en-US" sz="1200" b="1" dirty="0">
                      <a:solidFill>
                        <a:srgbClr val="30538B"/>
                      </a:solidFill>
                      <a:latin typeface="Arial" panose="020B0604020202020204" pitchFamily="34" charset="0"/>
                      <a:cs typeface="Arial" panose="020B0604020202020204" pitchFamily="34" charset="0"/>
                    </a:rPr>
                    <a:t>НИЙТ ИРСЭН АЛБАН БИЧИГ</a:t>
                  </a:r>
                  <a:endParaRPr lang="mn-MN" sz="1200" b="1" dirty="0">
                    <a:solidFill>
                      <a:srgbClr val="30538B"/>
                    </a:solidFill>
                    <a:latin typeface="Arial" panose="020B0604020202020204" pitchFamily="34" charset="0"/>
                    <a:cs typeface="Arial" panose="020B0604020202020204" pitchFamily="34" charset="0"/>
                  </a:endParaRPr>
                </a:p>
                <a:p>
                  <a:pPr algn="ctr"/>
                  <a:r>
                    <a:rPr lang="en-US" altLang="ko-KR" sz="1200" b="1" dirty="0">
                      <a:solidFill>
                        <a:srgbClr val="30538B"/>
                      </a:solidFill>
                      <a:latin typeface="Arial" panose="020B0604020202020204" pitchFamily="34" charset="0"/>
                      <a:cs typeface="Arial" panose="020B0604020202020204" pitchFamily="34" charset="0"/>
                    </a:rPr>
                    <a:t>(</a:t>
                  </a:r>
                  <a:r>
                    <a:rPr lang="en-US" altLang="ko-KR" sz="1200" b="1" dirty="0" smtClean="0">
                      <a:solidFill>
                        <a:srgbClr val="30538B"/>
                      </a:solidFill>
                      <a:latin typeface="Arial" panose="020B0604020202020204" pitchFamily="34" charset="0"/>
                      <a:cs typeface="Arial" panose="020B0604020202020204" pitchFamily="34" charset="0"/>
                    </a:rPr>
                    <a:t>202</a:t>
                  </a:r>
                  <a:r>
                    <a:rPr lang="mn-MN" altLang="ko-KR" sz="1200" b="1" dirty="0" smtClean="0">
                      <a:solidFill>
                        <a:srgbClr val="30538B"/>
                      </a:solidFill>
                      <a:latin typeface="Arial" panose="020B0604020202020204" pitchFamily="34" charset="0"/>
                      <a:cs typeface="Arial" panose="020B0604020202020204" pitchFamily="34" charset="0"/>
                    </a:rPr>
                    <a:t>5</a:t>
                  </a:r>
                  <a:r>
                    <a:rPr lang="en-US" altLang="ko-KR" sz="1200" b="1" dirty="0" smtClean="0">
                      <a:solidFill>
                        <a:srgbClr val="30538B"/>
                      </a:solidFill>
                      <a:latin typeface="Arial" panose="020B0604020202020204" pitchFamily="34" charset="0"/>
                      <a:cs typeface="Arial" panose="020B0604020202020204" pitchFamily="34" charset="0"/>
                    </a:rPr>
                    <a:t>.01.02 </a:t>
                  </a:r>
                  <a:r>
                    <a:rPr lang="en-US" altLang="ko-KR" sz="1200" b="1" dirty="0">
                      <a:solidFill>
                        <a:srgbClr val="30538B"/>
                      </a:solidFill>
                      <a:latin typeface="Arial" panose="020B0604020202020204" pitchFamily="34" charset="0"/>
                      <a:cs typeface="Arial" panose="020B0604020202020204" pitchFamily="34" charset="0"/>
                    </a:rPr>
                    <a:t>– </a:t>
                  </a:r>
                  <a:r>
                    <a:rPr lang="en-US" altLang="ko-KR" sz="1200" b="1" dirty="0" smtClean="0">
                      <a:solidFill>
                        <a:srgbClr val="30538B"/>
                      </a:solidFill>
                      <a:latin typeface="Arial" panose="020B0604020202020204" pitchFamily="34" charset="0"/>
                      <a:cs typeface="Arial" panose="020B0604020202020204" pitchFamily="34" charset="0"/>
                    </a:rPr>
                    <a:t>202</a:t>
                  </a:r>
                  <a:r>
                    <a:rPr lang="mn-MN" altLang="ko-KR" sz="1200" b="1" dirty="0" smtClean="0">
                      <a:solidFill>
                        <a:srgbClr val="30538B"/>
                      </a:solidFill>
                      <a:latin typeface="Arial" panose="020B0604020202020204" pitchFamily="34" charset="0"/>
                      <a:cs typeface="Arial" panose="020B0604020202020204" pitchFamily="34" charset="0"/>
                    </a:rPr>
                    <a:t>5</a:t>
                  </a:r>
                  <a:r>
                    <a:rPr lang="en-US" altLang="ko-KR" sz="1200" b="1" dirty="0" smtClean="0">
                      <a:solidFill>
                        <a:srgbClr val="30538B"/>
                      </a:solidFill>
                      <a:latin typeface="Arial" panose="020B0604020202020204" pitchFamily="34" charset="0"/>
                      <a:cs typeface="Arial" panose="020B0604020202020204" pitchFamily="34" charset="0"/>
                    </a:rPr>
                    <a:t>.</a:t>
                  </a:r>
                  <a:r>
                    <a:rPr lang="mn-MN" altLang="ko-KR" sz="1200" b="1" dirty="0" smtClean="0">
                      <a:solidFill>
                        <a:srgbClr val="30538B"/>
                      </a:solidFill>
                      <a:latin typeface="Arial" panose="020B0604020202020204" pitchFamily="34" charset="0"/>
                      <a:cs typeface="Arial" panose="020B0604020202020204" pitchFamily="34" charset="0"/>
                    </a:rPr>
                    <a:t>06.30</a:t>
                  </a:r>
                  <a:r>
                    <a:rPr lang="en-US" altLang="ko-KR" sz="1200" b="1" dirty="0">
                      <a:solidFill>
                        <a:srgbClr val="30538B"/>
                      </a:solidFill>
                      <a:latin typeface="Arial" panose="020B0604020202020204" pitchFamily="34" charset="0"/>
                      <a:cs typeface="Arial" panose="020B0604020202020204" pitchFamily="34" charset="0"/>
                    </a:rPr>
                    <a:t>)</a:t>
                  </a:r>
                </a:p>
              </p:txBody>
            </p:sp>
            <p:sp>
              <p:nvSpPr>
                <p:cNvPr id="66" name="TextBox 65"/>
                <p:cNvSpPr txBox="1"/>
                <p:nvPr/>
              </p:nvSpPr>
              <p:spPr>
                <a:xfrm>
                  <a:off x="5463923" y="6060682"/>
                  <a:ext cx="1419433" cy="571986"/>
                </a:xfrm>
                <a:prstGeom prst="rect">
                  <a:avLst/>
                </a:prstGeom>
                <a:noFill/>
              </p:spPr>
              <p:txBody>
                <a:bodyPr wrap="square" rtlCol="0">
                  <a:spAutoFit/>
                </a:bodyPr>
                <a:lstStyle/>
                <a:p>
                  <a:pPr algn="ctr"/>
                  <a:r>
                    <a:rPr lang="mn-MN" altLang="ko-KR" sz="2000" b="1" dirty="0" smtClean="0">
                      <a:ln w="12700">
                        <a:solidFill>
                          <a:schemeClr val="bg1"/>
                        </a:solidFill>
                      </a:ln>
                      <a:solidFill>
                        <a:srgbClr val="BC821A"/>
                      </a:solidFill>
                      <a:latin typeface="Arial" panose="020B0604020202020204" pitchFamily="34" charset="0"/>
                      <a:cs typeface="Arial" panose="020B0604020202020204" pitchFamily="34" charset="0"/>
                    </a:rPr>
                    <a:t>2233</a:t>
                  </a:r>
                  <a:endParaRPr lang="ko-KR" altLang="en-US" sz="2000" b="1" dirty="0">
                    <a:ln w="12700">
                      <a:solidFill>
                        <a:schemeClr val="bg1"/>
                      </a:solidFill>
                    </a:ln>
                    <a:solidFill>
                      <a:srgbClr val="BC821A"/>
                    </a:solidFill>
                    <a:latin typeface="Arial" panose="020B0604020202020204" pitchFamily="34" charset="0"/>
                    <a:cs typeface="Arial" panose="020B0604020202020204" pitchFamily="34" charset="0"/>
                  </a:endParaRPr>
                </a:p>
              </p:txBody>
            </p:sp>
          </p:grpSp>
          <p:grpSp>
            <p:nvGrpSpPr>
              <p:cNvPr id="40" name="Group 39"/>
              <p:cNvGrpSpPr/>
              <p:nvPr/>
            </p:nvGrpSpPr>
            <p:grpSpPr>
              <a:xfrm>
                <a:off x="314620" y="2418906"/>
                <a:ext cx="6871688" cy="3582227"/>
                <a:chOff x="314620" y="2418906"/>
                <a:chExt cx="6871688" cy="3582227"/>
              </a:xfrm>
            </p:grpSpPr>
            <p:grpSp>
              <p:nvGrpSpPr>
                <p:cNvPr id="41" name="Group 40"/>
                <p:cNvGrpSpPr/>
                <p:nvPr/>
              </p:nvGrpSpPr>
              <p:grpSpPr>
                <a:xfrm>
                  <a:off x="5015506" y="4824941"/>
                  <a:ext cx="2170802" cy="742976"/>
                  <a:chOff x="7862828" y="1828862"/>
                  <a:chExt cx="2170802" cy="742976"/>
                </a:xfrm>
              </p:grpSpPr>
              <p:sp>
                <p:nvSpPr>
                  <p:cNvPr id="63" name="TextBox 62"/>
                  <p:cNvSpPr txBox="1"/>
                  <p:nvPr/>
                </p:nvSpPr>
                <p:spPr>
                  <a:xfrm>
                    <a:off x="7862828" y="2241848"/>
                    <a:ext cx="2170802" cy="329990"/>
                  </a:xfrm>
                  <a:prstGeom prst="rect">
                    <a:avLst/>
                  </a:prstGeom>
                  <a:noFill/>
                </p:spPr>
                <p:txBody>
                  <a:bodyPr wrap="square" rtlCol="0">
                    <a:spAutoFit/>
                  </a:bodyPr>
                  <a:lstStyle/>
                  <a:p>
                    <a:r>
                      <a:rPr lang="en-US" sz="900" b="1" dirty="0">
                        <a:solidFill>
                          <a:srgbClr val="02ECEC"/>
                        </a:solidFill>
                        <a:latin typeface="Arial" panose="020B0604020202020204" pitchFamily="34" charset="0"/>
                        <a:cs typeface="Arial" panose="020B0604020202020204" pitchFamily="34" charset="0"/>
                      </a:rPr>
                      <a:t>СУДЛАГДАЖ БАЙГАА</a:t>
                    </a:r>
                    <a:endParaRPr lang="ko-KR" altLang="en-US" sz="900" b="1" dirty="0">
                      <a:solidFill>
                        <a:srgbClr val="02ECEC"/>
                      </a:solidFill>
                      <a:latin typeface="Arial" panose="020B0604020202020204" pitchFamily="34" charset="0"/>
                      <a:cs typeface="Arial" panose="020B0604020202020204" pitchFamily="34" charset="0"/>
                    </a:endParaRPr>
                  </a:p>
                </p:txBody>
              </p:sp>
              <p:sp>
                <p:nvSpPr>
                  <p:cNvPr id="64" name="TextBox 63"/>
                  <p:cNvSpPr txBox="1"/>
                  <p:nvPr/>
                </p:nvSpPr>
                <p:spPr>
                  <a:xfrm>
                    <a:off x="7948924" y="1828862"/>
                    <a:ext cx="1029076" cy="571985"/>
                  </a:xfrm>
                  <a:prstGeom prst="rect">
                    <a:avLst/>
                  </a:prstGeom>
                  <a:noFill/>
                </p:spPr>
                <p:txBody>
                  <a:bodyPr wrap="square" rtlCol="0">
                    <a:spAutoFit/>
                  </a:bodyPr>
                  <a:lstStyle/>
                  <a:p>
                    <a:r>
                      <a:rPr lang="mn-MN" altLang="ko-KR" sz="2000" b="1" dirty="0" smtClean="0">
                        <a:ln w="12700">
                          <a:solidFill>
                            <a:schemeClr val="bg1"/>
                          </a:solidFill>
                        </a:ln>
                        <a:solidFill>
                          <a:srgbClr val="02ECEC"/>
                        </a:solidFill>
                        <a:latin typeface="Arial" panose="020B0604020202020204" pitchFamily="34" charset="0"/>
                        <a:cs typeface="Arial" panose="020B0604020202020204" pitchFamily="34" charset="0"/>
                      </a:rPr>
                      <a:t>0</a:t>
                    </a:r>
                    <a:endParaRPr lang="ko-KR" altLang="en-US" sz="2000" b="1" dirty="0">
                      <a:ln w="12700">
                        <a:solidFill>
                          <a:schemeClr val="bg1"/>
                        </a:solidFill>
                      </a:ln>
                      <a:solidFill>
                        <a:srgbClr val="02ECEC"/>
                      </a:solidFill>
                      <a:latin typeface="Arial" panose="020B0604020202020204" pitchFamily="34" charset="0"/>
                      <a:cs typeface="Arial" panose="020B0604020202020204" pitchFamily="34" charset="0"/>
                    </a:endParaRPr>
                  </a:p>
                </p:txBody>
              </p:sp>
            </p:grpSp>
            <p:grpSp>
              <p:nvGrpSpPr>
                <p:cNvPr id="42" name="Group 41"/>
                <p:cNvGrpSpPr/>
                <p:nvPr/>
              </p:nvGrpSpPr>
              <p:grpSpPr>
                <a:xfrm>
                  <a:off x="4894935" y="2657950"/>
                  <a:ext cx="2214282" cy="754259"/>
                  <a:chOff x="8236731" y="5066768"/>
                  <a:chExt cx="2214282" cy="754259"/>
                </a:xfrm>
              </p:grpSpPr>
              <p:sp>
                <p:nvSpPr>
                  <p:cNvPr id="61" name="TextBox 60"/>
                  <p:cNvSpPr txBox="1"/>
                  <p:nvPr/>
                </p:nvSpPr>
                <p:spPr>
                  <a:xfrm>
                    <a:off x="8280211" y="5491037"/>
                    <a:ext cx="2170802" cy="329990"/>
                  </a:xfrm>
                  <a:prstGeom prst="rect">
                    <a:avLst/>
                  </a:prstGeom>
                  <a:noFill/>
                </p:spPr>
                <p:txBody>
                  <a:bodyPr wrap="square" rtlCol="0">
                    <a:spAutoFit/>
                  </a:bodyPr>
                  <a:lstStyle/>
                  <a:p>
                    <a:r>
                      <a:rPr lang="en-US" sz="900" b="1" dirty="0">
                        <a:solidFill>
                          <a:srgbClr val="6F6FFF"/>
                        </a:solidFill>
                        <a:latin typeface="Arial" panose="020B0604020202020204" pitchFamily="34" charset="0"/>
                        <a:cs typeface="Arial" panose="020B0604020202020204" pitchFamily="34" charset="0"/>
                      </a:rPr>
                      <a:t>ХУГАЦАА СУНГУУЛСАН</a:t>
                    </a:r>
                    <a:endParaRPr lang="ko-KR" altLang="en-US" sz="900" b="1" dirty="0">
                      <a:solidFill>
                        <a:srgbClr val="6F6FFF"/>
                      </a:solidFill>
                      <a:latin typeface="Arial" panose="020B0604020202020204" pitchFamily="34" charset="0"/>
                      <a:cs typeface="Arial" panose="020B0604020202020204" pitchFamily="34" charset="0"/>
                    </a:endParaRPr>
                  </a:p>
                </p:txBody>
              </p:sp>
              <p:sp>
                <p:nvSpPr>
                  <p:cNvPr id="62" name="TextBox 61"/>
                  <p:cNvSpPr txBox="1"/>
                  <p:nvPr/>
                </p:nvSpPr>
                <p:spPr>
                  <a:xfrm>
                    <a:off x="8236731" y="5066768"/>
                    <a:ext cx="1029077" cy="571984"/>
                  </a:xfrm>
                  <a:prstGeom prst="rect">
                    <a:avLst/>
                  </a:prstGeom>
                  <a:noFill/>
                </p:spPr>
                <p:txBody>
                  <a:bodyPr wrap="square" rtlCol="0">
                    <a:spAutoFit/>
                  </a:bodyPr>
                  <a:lstStyle/>
                  <a:p>
                    <a:r>
                      <a:rPr lang="mn-MN" altLang="ko-KR" sz="2000" b="1" dirty="0" smtClean="0">
                        <a:ln w="12700">
                          <a:solidFill>
                            <a:schemeClr val="bg1"/>
                          </a:solidFill>
                        </a:ln>
                        <a:solidFill>
                          <a:srgbClr val="6F6FFF"/>
                        </a:solidFill>
                        <a:latin typeface="Arial" panose="020B0604020202020204" pitchFamily="34" charset="0"/>
                        <a:cs typeface="Arial" panose="020B0604020202020204" pitchFamily="34" charset="0"/>
                      </a:rPr>
                      <a:t>22</a:t>
                    </a:r>
                    <a:endParaRPr lang="ko-KR" altLang="en-US" sz="2000" b="1" dirty="0">
                      <a:ln w="12700">
                        <a:solidFill>
                          <a:schemeClr val="bg1"/>
                        </a:solidFill>
                      </a:ln>
                      <a:solidFill>
                        <a:srgbClr val="6F6FFF"/>
                      </a:solidFill>
                      <a:latin typeface="Arial" panose="020B0604020202020204" pitchFamily="34" charset="0"/>
                      <a:cs typeface="Arial" panose="020B0604020202020204" pitchFamily="34" charset="0"/>
                    </a:endParaRPr>
                  </a:p>
                </p:txBody>
              </p:sp>
            </p:grpSp>
            <p:grpSp>
              <p:nvGrpSpPr>
                <p:cNvPr id="43" name="Group 42"/>
                <p:cNvGrpSpPr/>
                <p:nvPr/>
              </p:nvGrpSpPr>
              <p:grpSpPr>
                <a:xfrm>
                  <a:off x="314620" y="3785662"/>
                  <a:ext cx="1785045" cy="773164"/>
                  <a:chOff x="479606" y="3539805"/>
                  <a:chExt cx="1785045" cy="773164"/>
                </a:xfrm>
              </p:grpSpPr>
              <p:sp>
                <p:nvSpPr>
                  <p:cNvPr id="59" name="TextBox 58"/>
                  <p:cNvSpPr txBox="1"/>
                  <p:nvPr/>
                </p:nvSpPr>
                <p:spPr>
                  <a:xfrm>
                    <a:off x="479606" y="3982978"/>
                    <a:ext cx="1785045" cy="329991"/>
                  </a:xfrm>
                  <a:prstGeom prst="rect">
                    <a:avLst/>
                  </a:prstGeom>
                  <a:noFill/>
                </p:spPr>
                <p:txBody>
                  <a:bodyPr wrap="square" rtlCol="0" anchor="ctr">
                    <a:spAutoFit/>
                  </a:bodyPr>
                  <a:lstStyle/>
                  <a:p>
                    <a:r>
                      <a:rPr lang="en-US" sz="900" b="1" dirty="0">
                        <a:solidFill>
                          <a:srgbClr val="000096"/>
                        </a:solidFill>
                        <a:latin typeface="Arial" panose="020B0604020202020204" pitchFamily="34" charset="0"/>
                        <a:cs typeface="Arial" panose="020B0604020202020204" pitchFamily="34" charset="0"/>
                      </a:rPr>
                      <a:t>ШИЙДВЭРЛЭСЭН</a:t>
                    </a:r>
                    <a:endParaRPr lang="ko-KR" altLang="en-US" sz="900" b="1" dirty="0">
                      <a:solidFill>
                        <a:srgbClr val="000096"/>
                      </a:solidFill>
                      <a:latin typeface="Arial" panose="020B0604020202020204" pitchFamily="34" charset="0"/>
                      <a:cs typeface="Arial" panose="020B0604020202020204" pitchFamily="34" charset="0"/>
                    </a:endParaRPr>
                  </a:p>
                </p:txBody>
              </p:sp>
              <p:sp>
                <p:nvSpPr>
                  <p:cNvPr id="60" name="TextBox 59"/>
                  <p:cNvSpPr txBox="1"/>
                  <p:nvPr/>
                </p:nvSpPr>
                <p:spPr>
                  <a:xfrm>
                    <a:off x="990068" y="3539805"/>
                    <a:ext cx="1151369" cy="571986"/>
                  </a:xfrm>
                  <a:prstGeom prst="rect">
                    <a:avLst/>
                  </a:prstGeom>
                  <a:noFill/>
                </p:spPr>
                <p:txBody>
                  <a:bodyPr wrap="square" rtlCol="0" anchor="ctr">
                    <a:spAutoFit/>
                  </a:bodyPr>
                  <a:lstStyle/>
                  <a:p>
                    <a:pPr algn="r"/>
                    <a:r>
                      <a:rPr lang="mn-MN" altLang="ko-KR" sz="2000" b="1" dirty="0" smtClean="0">
                        <a:ln w="12700">
                          <a:solidFill>
                            <a:schemeClr val="bg1"/>
                          </a:solidFill>
                        </a:ln>
                        <a:solidFill>
                          <a:srgbClr val="000096"/>
                        </a:solidFill>
                        <a:latin typeface="Arial" panose="020B0604020202020204" pitchFamily="34" charset="0"/>
                        <a:cs typeface="Arial" panose="020B0604020202020204" pitchFamily="34" charset="0"/>
                      </a:rPr>
                      <a:t>2232</a:t>
                    </a:r>
                    <a:endParaRPr lang="mn-MN" altLang="ko-KR" sz="2000" b="1" dirty="0">
                      <a:ln w="12700">
                        <a:solidFill>
                          <a:schemeClr val="bg1"/>
                        </a:solidFill>
                      </a:ln>
                      <a:solidFill>
                        <a:srgbClr val="000096"/>
                      </a:solidFill>
                      <a:latin typeface="Arial" panose="020B0604020202020204" pitchFamily="34" charset="0"/>
                      <a:cs typeface="Arial" panose="020B0604020202020204" pitchFamily="34" charset="0"/>
                    </a:endParaRPr>
                  </a:p>
                </p:txBody>
              </p:sp>
            </p:grpSp>
            <p:grpSp>
              <p:nvGrpSpPr>
                <p:cNvPr id="44" name="Group 43"/>
                <p:cNvGrpSpPr/>
                <p:nvPr/>
              </p:nvGrpSpPr>
              <p:grpSpPr>
                <a:xfrm>
                  <a:off x="1897160" y="2418906"/>
                  <a:ext cx="3289868" cy="3582227"/>
                  <a:chOff x="4078154" y="1773172"/>
                  <a:chExt cx="3924924" cy="4273719"/>
                </a:xfrm>
              </p:grpSpPr>
              <p:sp>
                <p:nvSpPr>
                  <p:cNvPr id="46" name="Block Arc 4"/>
                  <p:cNvSpPr/>
                  <p:nvPr/>
                </p:nvSpPr>
                <p:spPr>
                  <a:xfrm rot="9180000">
                    <a:off x="4350212" y="2263184"/>
                    <a:ext cx="3652866" cy="3551957"/>
                  </a:xfrm>
                  <a:prstGeom prst="blockArc">
                    <a:avLst>
                      <a:gd name="adj1" fmla="val 11508045"/>
                      <a:gd name="adj2" fmla="val 17881751"/>
                      <a:gd name="adj3" fmla="val 31460"/>
                    </a:avLst>
                  </a:prstGeom>
                  <a:solidFill>
                    <a:srgbClr val="02ECE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250" dirty="0">
                      <a:solidFill>
                        <a:schemeClr val="tx1">
                          <a:lumMod val="65000"/>
                          <a:lumOff val="35000"/>
                        </a:schemeClr>
                      </a:solidFill>
                    </a:endParaRPr>
                  </a:p>
                </p:txBody>
              </p:sp>
              <p:grpSp>
                <p:nvGrpSpPr>
                  <p:cNvPr id="47" name="Group 46"/>
                  <p:cNvGrpSpPr/>
                  <p:nvPr/>
                </p:nvGrpSpPr>
                <p:grpSpPr>
                  <a:xfrm>
                    <a:off x="4078154" y="1773172"/>
                    <a:ext cx="3874069" cy="4273719"/>
                    <a:chOff x="4078154" y="1773172"/>
                    <a:chExt cx="3874069" cy="4273719"/>
                  </a:xfrm>
                </p:grpSpPr>
                <p:sp>
                  <p:nvSpPr>
                    <p:cNvPr id="49" name="Block Arc 2"/>
                    <p:cNvSpPr/>
                    <p:nvPr/>
                  </p:nvSpPr>
                  <p:spPr>
                    <a:xfrm>
                      <a:off x="4078154" y="1979670"/>
                      <a:ext cx="3619171" cy="3840310"/>
                    </a:xfrm>
                    <a:prstGeom prst="blockArc">
                      <a:avLst>
                        <a:gd name="adj1" fmla="val 5603660"/>
                        <a:gd name="adj2" fmla="val 15251438"/>
                        <a:gd name="adj3" fmla="val 30357"/>
                      </a:avLst>
                    </a:prstGeom>
                    <a:solidFill>
                      <a:srgbClr val="0000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250" dirty="0">
                        <a:solidFill>
                          <a:schemeClr val="tx1">
                            <a:lumMod val="65000"/>
                            <a:lumOff val="35000"/>
                          </a:schemeClr>
                        </a:solidFill>
                      </a:endParaRPr>
                    </a:p>
                  </p:txBody>
                </p:sp>
                <p:sp>
                  <p:nvSpPr>
                    <p:cNvPr id="50" name="Block Arc 3"/>
                    <p:cNvSpPr/>
                    <p:nvPr/>
                  </p:nvSpPr>
                  <p:spPr>
                    <a:xfrm rot="4426256">
                      <a:off x="3962754" y="2057422"/>
                      <a:ext cx="4273719" cy="3705219"/>
                    </a:xfrm>
                    <a:prstGeom prst="blockArc">
                      <a:avLst>
                        <a:gd name="adj1" fmla="val 13117807"/>
                        <a:gd name="adj2" fmla="val 16173964"/>
                        <a:gd name="adj3" fmla="val 29814"/>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250" dirty="0">
                        <a:solidFill>
                          <a:schemeClr val="tx1">
                            <a:lumMod val="65000"/>
                            <a:lumOff val="35000"/>
                          </a:schemeClr>
                        </a:solidFill>
                      </a:endParaRPr>
                    </a:p>
                  </p:txBody>
                </p:sp>
                <p:sp>
                  <p:nvSpPr>
                    <p:cNvPr id="52" name="Teardrop 6"/>
                    <p:cNvSpPr/>
                    <p:nvPr/>
                  </p:nvSpPr>
                  <p:spPr>
                    <a:xfrm rot="18960000">
                      <a:off x="5346157" y="3231805"/>
                      <a:ext cx="1373411" cy="1356455"/>
                    </a:xfrm>
                    <a:prstGeom prst="teardrop">
                      <a:avLst>
                        <a:gd name="adj" fmla="val 182889"/>
                      </a:avLst>
                    </a:prstGeom>
                    <a:solidFill>
                      <a:srgbClr val="EF762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dirty="0">
                        <a:solidFill>
                          <a:schemeClr val="tx1">
                            <a:lumMod val="65000"/>
                            <a:lumOff val="35000"/>
                          </a:schemeClr>
                        </a:solidFill>
                      </a:endParaRPr>
                    </a:p>
                  </p:txBody>
                </p:sp>
                <p:sp>
                  <p:nvSpPr>
                    <p:cNvPr id="54" name="Freeform 32"/>
                    <p:cNvSpPr/>
                    <p:nvPr/>
                  </p:nvSpPr>
                  <p:spPr>
                    <a:xfrm>
                      <a:off x="4348501" y="3642794"/>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noAutofit/>
                    </a:bodyPr>
                    <a:lstStyle/>
                    <a:p>
                      <a:pPr algn="ctr"/>
                      <a:endParaRPr lang="ko-KR" altLang="en-US" sz="2250"/>
                    </a:p>
                  </p:txBody>
                </p:sp>
                <p:sp>
                  <p:nvSpPr>
                    <p:cNvPr id="55" name="Rounded Rectangle 6"/>
                    <p:cNvSpPr/>
                    <p:nvPr/>
                  </p:nvSpPr>
                  <p:spPr>
                    <a:xfrm>
                      <a:off x="5778786" y="3633791"/>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noAutofit/>
                    </a:bodyPr>
                    <a:lstStyle/>
                    <a:p>
                      <a:pPr algn="ctr"/>
                      <a:endParaRPr lang="ko-KR" altLang="en-US" sz="2250"/>
                    </a:p>
                  </p:txBody>
                </p:sp>
                <p:sp>
                  <p:nvSpPr>
                    <p:cNvPr id="56" name="Rectangle 7"/>
                    <p:cNvSpPr/>
                    <p:nvPr/>
                  </p:nvSpPr>
                  <p:spPr>
                    <a:xfrm rot="2400000">
                      <a:off x="6900423" y="4333313"/>
                      <a:ext cx="389073" cy="866776"/>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noAutofit/>
                    </a:bodyPr>
                    <a:lstStyle/>
                    <a:p>
                      <a:pPr algn="ctr"/>
                      <a:endParaRPr lang="ko-KR" altLang="en-US" sz="2250"/>
                    </a:p>
                  </p:txBody>
                </p:sp>
              </p:grpSp>
            </p:grpSp>
          </p:grpSp>
        </p:grpSp>
        <p:sp>
          <p:nvSpPr>
            <p:cNvPr id="38" name="Rounded Rectangle 20"/>
            <p:cNvSpPr>
              <a:spLocks noChangeAspect="1"/>
            </p:cNvSpPr>
            <p:nvPr/>
          </p:nvSpPr>
          <p:spPr>
            <a:xfrm rot="2160000">
              <a:off x="3854631" y="3131517"/>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250" dirty="0"/>
            </a:p>
          </p:txBody>
        </p:sp>
      </p:grpSp>
      <p:sp>
        <p:nvSpPr>
          <p:cNvPr id="67" name="Rounded Rectangle 52"/>
          <p:cNvSpPr/>
          <p:nvPr/>
        </p:nvSpPr>
        <p:spPr>
          <a:xfrm>
            <a:off x="437312" y="6041094"/>
            <a:ext cx="4963029" cy="456006"/>
          </a:xfrm>
          <a:prstGeom prst="roundRect">
            <a:avLst>
              <a:gd name="adj" fmla="val 50000"/>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АЛБАН БИЧГИЙН ШИЙДВЭРЛЭЛТИЙН ДУНДАЖ ХУГАЦАА </a:t>
            </a:r>
          </a:p>
          <a:p>
            <a:pPr algn="ctr"/>
            <a:r>
              <a:rPr lang="en-US" sz="1200" b="1" dirty="0">
                <a:solidFill>
                  <a:schemeClr val="tx1"/>
                </a:solidFill>
                <a:latin typeface="Arial" panose="020B0604020202020204" pitchFamily="34" charset="0"/>
                <a:cs typeface="Arial" panose="020B0604020202020204" pitchFamily="34" charset="0"/>
              </a:rPr>
              <a:t>5 ХОНОГ</a:t>
            </a:r>
          </a:p>
        </p:txBody>
      </p:sp>
      <p:grpSp>
        <p:nvGrpSpPr>
          <p:cNvPr id="68" name="Group 67"/>
          <p:cNvGrpSpPr/>
          <p:nvPr/>
        </p:nvGrpSpPr>
        <p:grpSpPr>
          <a:xfrm>
            <a:off x="463791" y="5195602"/>
            <a:ext cx="1604269" cy="371674"/>
            <a:chOff x="9200561" y="3282580"/>
            <a:chExt cx="1665389" cy="446008"/>
          </a:xfrm>
        </p:grpSpPr>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0561" y="3282580"/>
              <a:ext cx="446008" cy="446008"/>
            </a:xfrm>
            <a:prstGeom prst="rect">
              <a:avLst/>
            </a:prstGeom>
          </p:spPr>
        </p:pic>
        <p:sp>
          <p:nvSpPr>
            <p:cNvPr id="70" name="TextBox 69"/>
            <p:cNvSpPr txBox="1"/>
            <p:nvPr/>
          </p:nvSpPr>
          <p:spPr>
            <a:xfrm>
              <a:off x="9646569" y="3317808"/>
              <a:ext cx="1219381" cy="402187"/>
            </a:xfrm>
            <a:prstGeom prst="rect">
              <a:avLst/>
            </a:prstGeom>
            <a:noFill/>
          </p:spPr>
          <p:txBody>
            <a:bodyPr wrap="square" rtlCol="0">
              <a:spAutoFit/>
            </a:bodyPr>
            <a:lstStyle/>
            <a:p>
              <a:pPr>
                <a:lnSpc>
                  <a:spcPct val="150000"/>
                </a:lnSpc>
              </a:pPr>
              <a:r>
                <a:rPr lang="en-US" sz="1200" b="1" dirty="0">
                  <a:solidFill>
                    <a:srgbClr val="C00000"/>
                  </a:solidFill>
                  <a:latin typeface="Arial" panose="020B0604020202020204" pitchFamily="34" charset="0"/>
                  <a:cs typeface="Arial" panose="020B0604020202020204" pitchFamily="34" charset="0"/>
                </a:rPr>
                <a:t>ЗӨРЧИЛ:</a:t>
              </a:r>
              <a:endParaRPr lang="en-US" sz="1200" dirty="0">
                <a:solidFill>
                  <a:srgbClr val="C00000"/>
                </a:solidFill>
                <a:latin typeface="Arial" panose="020B0604020202020204" pitchFamily="34" charset="0"/>
                <a:cs typeface="Arial" panose="020B0604020202020204" pitchFamily="34" charset="0"/>
              </a:endParaRPr>
            </a:p>
          </p:txBody>
        </p:sp>
      </p:grpSp>
      <p:graphicFrame>
        <p:nvGraphicFramePr>
          <p:cNvPr id="71" name="Table 70"/>
          <p:cNvGraphicFramePr>
            <a:graphicFrameLocks noGrp="1"/>
          </p:cNvGraphicFramePr>
          <p:nvPr>
            <p:extLst>
              <p:ext uri="{D42A27DB-BD31-4B8C-83A1-F6EECF244321}">
                <p14:modId xmlns:p14="http://schemas.microsoft.com/office/powerpoint/2010/main" val="2923219414"/>
              </p:ext>
            </p:extLst>
          </p:nvPr>
        </p:nvGraphicFramePr>
        <p:xfrm>
          <a:off x="5759170" y="1801886"/>
          <a:ext cx="6169241" cy="4979857"/>
        </p:xfrm>
        <a:graphic>
          <a:graphicData uri="http://schemas.openxmlformats.org/drawingml/2006/table">
            <a:tbl>
              <a:tblPr firstRow="1" bandRow="1"/>
              <a:tblGrid>
                <a:gridCol w="351154">
                  <a:extLst>
                    <a:ext uri="{9D8B030D-6E8A-4147-A177-3AD203B41FA5}">
                      <a16:colId xmlns:a16="http://schemas.microsoft.com/office/drawing/2014/main" val="201319942"/>
                    </a:ext>
                  </a:extLst>
                </a:gridCol>
                <a:gridCol w="2711279">
                  <a:extLst>
                    <a:ext uri="{9D8B030D-6E8A-4147-A177-3AD203B41FA5}">
                      <a16:colId xmlns:a16="http://schemas.microsoft.com/office/drawing/2014/main" val="2261819772"/>
                    </a:ext>
                  </a:extLst>
                </a:gridCol>
                <a:gridCol w="803814">
                  <a:extLst>
                    <a:ext uri="{9D8B030D-6E8A-4147-A177-3AD203B41FA5}">
                      <a16:colId xmlns:a16="http://schemas.microsoft.com/office/drawing/2014/main" val="3691813106"/>
                    </a:ext>
                  </a:extLst>
                </a:gridCol>
                <a:gridCol w="835713">
                  <a:extLst>
                    <a:ext uri="{9D8B030D-6E8A-4147-A177-3AD203B41FA5}">
                      <a16:colId xmlns:a16="http://schemas.microsoft.com/office/drawing/2014/main" val="1830039854"/>
                    </a:ext>
                  </a:extLst>
                </a:gridCol>
                <a:gridCol w="771917">
                  <a:extLst>
                    <a:ext uri="{9D8B030D-6E8A-4147-A177-3AD203B41FA5}">
                      <a16:colId xmlns:a16="http://schemas.microsoft.com/office/drawing/2014/main" val="3611799440"/>
                    </a:ext>
                  </a:extLst>
                </a:gridCol>
                <a:gridCol w="695364">
                  <a:extLst>
                    <a:ext uri="{9D8B030D-6E8A-4147-A177-3AD203B41FA5}">
                      <a16:colId xmlns:a16="http://schemas.microsoft.com/office/drawing/2014/main" val="4018711399"/>
                    </a:ext>
                  </a:extLst>
                </a:gridCol>
              </a:tblGrid>
              <a:tr h="740330">
                <a:tc>
                  <a:txBody>
                    <a:bodyPr/>
                    <a:lstStyle/>
                    <a:p>
                      <a:pPr algn="ctr" rtl="0" fontAlgn="ctr"/>
                      <a:r>
                        <a:rPr lang="mn-MN" sz="1200" b="1" i="0" u="none" strike="noStrike" dirty="0">
                          <a:solidFill>
                            <a:srgbClr val="000000"/>
                          </a:solidFill>
                          <a:effectLst/>
                          <a:latin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1" i="0" u="none" strike="noStrike" dirty="0">
                          <a:solidFill>
                            <a:srgbClr val="000000"/>
                          </a:solidFill>
                          <a:effectLst/>
                          <a:latin typeface="Arial" panose="020B0604020202020204" pitchFamily="34" charset="0"/>
                        </a:rPr>
                        <a:t>Алба,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1" i="0" u="none" strike="noStrike" dirty="0">
                          <a:solidFill>
                            <a:srgbClr val="000000"/>
                          </a:solidFill>
                          <a:effectLst/>
                          <a:latin typeface="Arial" panose="020B0604020202020204" pitchFamily="34" charset="0"/>
                        </a:rPr>
                        <a:t>Нийт ирсэн бичиг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1" i="0" u="none" strike="noStrike" dirty="0">
                          <a:solidFill>
                            <a:srgbClr val="000000"/>
                          </a:solidFill>
                          <a:effectLst/>
                          <a:latin typeface="Arial" panose="020B0604020202020204" pitchFamily="34" charset="0"/>
                        </a:rPr>
                        <a:t>Нийт явсан бичиг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1" i="0" u="none" strike="noStrike" dirty="0">
                          <a:solidFill>
                            <a:srgbClr val="000000"/>
                          </a:solidFill>
                          <a:effectLst/>
                          <a:latin typeface="Arial" panose="020B0604020202020204" pitchFamily="34" charset="0"/>
                        </a:rPr>
                        <a:t>Зөрчил</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1" i="0" u="none" strike="noStrike" dirty="0">
                          <a:solidFill>
                            <a:srgbClr val="000000"/>
                          </a:solidFill>
                          <a:effectLst/>
                          <a:latin typeface="Arial" panose="020B0604020202020204" pitchFamily="34" charset="0"/>
                        </a:rPr>
                        <a:t>Хугацаа хэтэрч хаасан</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42780248"/>
                  </a:ext>
                </a:extLst>
              </a:tr>
              <a:tr h="288767">
                <a:tc>
                  <a:txBody>
                    <a:bodyPr/>
                    <a:lstStyle/>
                    <a:p>
                      <a:pPr algn="ctr" rtl="0" fontAlgn="ctr"/>
                      <a:r>
                        <a:rPr lang="mn-MN"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Удирдлага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3</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a:solidFill>
                            <a:srgbClr val="000000"/>
                          </a:solidFill>
                          <a:effectLst/>
                          <a:latin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48113976"/>
                  </a:ext>
                </a:extLst>
              </a:tr>
              <a:tr h="288767">
                <a:tc>
                  <a:txBody>
                    <a:bodyPr/>
                    <a:lstStyle/>
                    <a:p>
                      <a:pPr algn="ctr" rtl="0" fontAlgn="ctr"/>
                      <a:r>
                        <a:rPr lang="mn-MN" sz="12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Захиргаа, удирдлагын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354</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256</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217384712"/>
                  </a:ext>
                </a:extLst>
              </a:tr>
              <a:tr h="288767">
                <a:tc>
                  <a:txBody>
                    <a:bodyPr/>
                    <a:lstStyle/>
                    <a:p>
                      <a:pPr algn="ctr" rtl="0" fontAlgn="ctr"/>
                      <a:r>
                        <a:rPr lang="mn-MN" sz="12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Ерөнхий архитекторын ажлын алба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182</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149</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18278811"/>
                  </a:ext>
                </a:extLst>
              </a:tr>
              <a:tr h="288767">
                <a:tc>
                  <a:txBody>
                    <a:bodyPr/>
                    <a:lstStyle/>
                    <a:p>
                      <a:pPr algn="ctr" rtl="0" fontAlgn="ctr"/>
                      <a:r>
                        <a:rPr lang="mn-MN" sz="1200" b="0" i="0" u="none" strike="noStrike">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Барилга, хот байгуулалтын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255</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177</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5556218"/>
                  </a:ext>
                </a:extLst>
              </a:tr>
              <a:tr h="288767">
                <a:tc>
                  <a:txBody>
                    <a:bodyPr/>
                    <a:lstStyle/>
                    <a:p>
                      <a:pPr algn="ctr" rtl="0" fontAlgn="ctr"/>
                      <a:r>
                        <a:rPr lang="mn-MN" sz="1200" b="0" i="0" u="none" strike="noStrike">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Хот төлөвлөлтийн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260</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87</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80845309"/>
                  </a:ext>
                </a:extLst>
              </a:tr>
              <a:tr h="405428">
                <a:tc>
                  <a:txBody>
                    <a:bodyPr/>
                    <a:lstStyle/>
                    <a:p>
                      <a:pPr algn="ctr" rtl="0" fontAlgn="ctr"/>
                      <a:r>
                        <a:rPr lang="mn-MN" sz="1200" b="0" i="0" u="none" strike="noStrike">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Хот байгуулалтын инженерийн дэд бүтцийн төлөвлөлтийн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273</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107</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83429015"/>
                  </a:ext>
                </a:extLst>
              </a:tr>
              <a:tr h="400262">
                <a:tc>
                  <a:txBody>
                    <a:bodyPr/>
                    <a:lstStyle/>
                    <a:p>
                      <a:pPr algn="ctr" rtl="0" fontAlgn="ctr"/>
                      <a:r>
                        <a:rPr lang="mn-MN" sz="1200" b="0" i="0" u="none" strike="noStrike">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Хотын орон зайн мэдээлэл, технологийн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103</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55</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98940147"/>
                  </a:ext>
                </a:extLst>
              </a:tr>
              <a:tr h="417885">
                <a:tc>
                  <a:txBody>
                    <a:bodyPr/>
                    <a:lstStyle/>
                    <a:p>
                      <a:pPr algn="ctr" rtl="0" fontAlgn="ctr"/>
                      <a:r>
                        <a:rPr lang="mn-MN" sz="1200" b="0" i="0" u="none" strike="noStrike">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Барилга байгууламжийн чанар, стандартын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68</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42</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7747483"/>
                  </a:ext>
                </a:extLst>
              </a:tr>
              <a:tr h="288767">
                <a:tc>
                  <a:txBody>
                    <a:bodyPr/>
                    <a:lstStyle/>
                    <a:p>
                      <a:pPr algn="ctr" rtl="0" fontAlgn="ctr"/>
                      <a:r>
                        <a:rPr lang="mn-MN" sz="1200" b="0" i="0" u="none" strike="noStrike">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Дэд төв, дагуул хотын хөгжлийн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60</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59</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44993886"/>
                  </a:ext>
                </a:extLst>
              </a:tr>
              <a:tr h="288767">
                <a:tc>
                  <a:txBody>
                    <a:bodyPr/>
                    <a:lstStyle/>
                    <a:p>
                      <a:pPr algn="ctr" rtl="0" fontAlgn="ctr"/>
                      <a:r>
                        <a:rPr lang="mn-MN" sz="1200" b="0" i="0" u="none" strike="noStrike">
                          <a:solidFill>
                            <a:srgbClr val="000000"/>
                          </a:solidFill>
                          <a:effectLst/>
                          <a:latin typeface="Arial" panose="020B060402020202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Хотын стандарт, хөгжлийн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71</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46</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63804104"/>
                  </a:ext>
                </a:extLst>
              </a:tr>
              <a:tr h="288767">
                <a:tc>
                  <a:txBody>
                    <a:bodyPr/>
                    <a:lstStyle/>
                    <a:p>
                      <a:pPr algn="ctr" rtl="0" fontAlgn="ctr"/>
                      <a:r>
                        <a:rPr lang="mn-MN" sz="1200" b="0" i="0" u="none" strike="noStrike">
                          <a:solidFill>
                            <a:srgbClr val="000000"/>
                          </a:solidFill>
                          <a:effectLst/>
                          <a:latin typeface="Arial" panose="020B060402020202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Хот байгуулалтын хяналтын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350</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103</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1 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91709626"/>
                  </a:ext>
                </a:extLst>
              </a:tr>
              <a:tr h="288767">
                <a:tc>
                  <a:txBody>
                    <a:bodyPr/>
                    <a:lstStyle/>
                    <a:p>
                      <a:pPr algn="ctr" rtl="0" fontAlgn="ctr"/>
                      <a:r>
                        <a:rPr lang="mn-MN" sz="1200" b="0" i="0" u="none" strike="noStrike">
                          <a:solidFill>
                            <a:srgbClr val="000000"/>
                          </a:solidFill>
                          <a:effectLst/>
                          <a:latin typeface="Arial" panose="020B06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53975" indent="0" algn="l" rtl="0" fontAlgn="ctr"/>
                      <a:r>
                        <a:rPr lang="mn-MN" sz="1200" b="0" i="0" u="none" strike="noStrike" dirty="0">
                          <a:solidFill>
                            <a:srgbClr val="000000"/>
                          </a:solidFill>
                          <a:effectLst/>
                          <a:latin typeface="Arial" panose="020B0604020202020204" pitchFamily="34" charset="0"/>
                        </a:rPr>
                        <a:t>Хуулийн хэлтэс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mn-MN" sz="1200" b="0" i="0" u="none" strike="noStrike" dirty="0" smtClean="0">
                          <a:solidFill>
                            <a:srgbClr val="000000"/>
                          </a:solidFill>
                          <a:effectLst/>
                          <a:latin typeface="Arial" panose="020B0604020202020204" pitchFamily="34" charset="0"/>
                        </a:rPr>
                        <a:t>254</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0" i="0" u="none" strike="noStrike" dirty="0" smtClean="0">
                          <a:solidFill>
                            <a:srgbClr val="000000"/>
                          </a:solidFill>
                          <a:effectLst/>
                          <a:latin typeface="Arial" panose="020B0604020202020204" pitchFamily="34" charset="0"/>
                        </a:rPr>
                        <a:t>211</a:t>
                      </a:r>
                      <a:endParaRPr lang="mn-MN"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40148277"/>
                  </a:ext>
                </a:extLst>
              </a:tr>
              <a:tr h="333706">
                <a:tc gridSpan="2">
                  <a:txBody>
                    <a:bodyPr/>
                    <a:lstStyle/>
                    <a:p>
                      <a:pPr algn="ctr" rtl="0" fontAlgn="ctr"/>
                      <a:r>
                        <a:rPr lang="mn-MN" sz="1200" b="1" i="0" u="none" strike="noStrike" dirty="0">
                          <a:solidFill>
                            <a:srgbClr val="000000"/>
                          </a:solidFill>
                          <a:effectLst/>
                          <a:latin typeface="Arial" panose="020B0604020202020204" pitchFamily="34" charset="0"/>
                        </a:rPr>
                        <a:t>Нийт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mn-MN"/>
                    </a:p>
                  </a:txBody>
                  <a:tcPr/>
                </a:tc>
                <a:tc>
                  <a:txBody>
                    <a:bodyPr/>
                    <a:lstStyle/>
                    <a:p>
                      <a:pPr algn="ctr" rtl="0" fontAlgn="ctr"/>
                      <a:r>
                        <a:rPr lang="mn-MN" sz="1200" b="1" i="0" u="none" strike="noStrike" dirty="0" smtClean="0">
                          <a:solidFill>
                            <a:srgbClr val="000000"/>
                          </a:solidFill>
                          <a:effectLst/>
                          <a:latin typeface="Arial" panose="020B0604020202020204" pitchFamily="34" charset="0"/>
                        </a:rPr>
                        <a:t>2233</a:t>
                      </a:r>
                      <a:endParaRPr lang="mn-MN"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mn-MN" sz="1200" b="1" i="0" u="none" strike="noStrike" dirty="0" smtClean="0">
                          <a:solidFill>
                            <a:srgbClr val="000000"/>
                          </a:solidFill>
                          <a:effectLst/>
                          <a:latin typeface="Arial" panose="020B0604020202020204" pitchFamily="34" charset="0"/>
                        </a:rPr>
                        <a:t>1292</a:t>
                      </a:r>
                      <a:endParaRPr lang="mn-MN"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mn-MN" sz="1200" b="1"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mn-MN" sz="1200" b="1"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85158000"/>
                  </a:ext>
                </a:extLst>
              </a:tr>
            </a:tbl>
          </a:graphicData>
        </a:graphic>
      </p:graphicFrame>
    </p:spTree>
    <p:extLst>
      <p:ext uri="{BB962C8B-B14F-4D97-AF65-F5344CB8AC3E}">
        <p14:creationId xmlns:p14="http://schemas.microsoft.com/office/powerpoint/2010/main" val="81153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535650997"/>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25</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523220"/>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4. ТӨРИЙН ҮЙЛЧИЛГЭЭНИЙ ЧАНАР, ХҮРТЭЭМЖИЙГ САЙЖРУУЛАХ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72" name="Rectangle 71"/>
          <p:cNvSpPr/>
          <p:nvPr/>
        </p:nvSpPr>
        <p:spPr>
          <a:xfrm>
            <a:off x="640471" y="814431"/>
            <a:ext cx="10908125" cy="340093"/>
          </a:xfrm>
          <a:prstGeom prst="rect">
            <a:avLst/>
          </a:prstGeom>
        </p:spPr>
        <p:txBody>
          <a:bodyPr wrap="square">
            <a:spAutoFit/>
          </a:bodyPr>
          <a:lstStyle/>
          <a:p>
            <a:pPr algn="ctr">
              <a:lnSpc>
                <a:spcPct val="115000"/>
              </a:lnSpc>
              <a:spcAft>
                <a:spcPts val="0"/>
              </a:spcAft>
            </a:pPr>
            <a:r>
              <a:rPr lang="mn-MN" sz="1400" i="1" dirty="0">
                <a:latin typeface="Arial" panose="020B0604020202020204" pitchFamily="34" charset="0"/>
                <a:ea typeface="Calibri" panose="020F0502020204030204" pitchFamily="34" charset="0"/>
                <a:cs typeface="Mongolian Baiti" panose="03000500000000000000" pitchFamily="66" charset="0"/>
              </a:rPr>
              <a:t>ГАЗРААС ҮЗҮҮЛЖ БУЙ ҮЙЛЧИЛГЭЭ</a:t>
            </a:r>
          </a:p>
        </p:txBody>
      </p:sp>
      <p:sp>
        <p:nvSpPr>
          <p:cNvPr id="26" name="Rectangle 25"/>
          <p:cNvSpPr/>
          <p:nvPr/>
        </p:nvSpPr>
        <p:spPr>
          <a:xfrm>
            <a:off x="463266" y="1699907"/>
            <a:ext cx="3861758" cy="286682"/>
          </a:xfrm>
          <a:prstGeom prst="rect">
            <a:avLst/>
          </a:prstGeom>
        </p:spPr>
        <p:txBody>
          <a:bodyPr wrap="square">
            <a:spAutoFit/>
          </a:bodyPr>
          <a:lstStyle/>
          <a:p>
            <a:pPr algn="r">
              <a:lnSpc>
                <a:spcPct val="115000"/>
              </a:lnSpc>
              <a:spcAft>
                <a:spcPts val="0"/>
              </a:spcAft>
            </a:pPr>
            <a:r>
              <a:rPr lang="mn-MN" sz="1200" i="1" dirty="0" smtClean="0">
                <a:solidFill>
                  <a:srgbClr val="006666"/>
                </a:solidFill>
                <a:latin typeface="Arial" panose="020B0604020202020204" pitchFamily="34" charset="0"/>
                <a:ea typeface="Calibri" panose="020F0502020204030204" pitchFamily="34" charset="0"/>
                <a:cs typeface="Arial" panose="020B0604020202020204" pitchFamily="34" charset="0"/>
              </a:rPr>
              <a:t>Үйлчилгээний шийдвэрлэлт</a:t>
            </a:r>
            <a:endParaRPr lang="mn-MN" sz="1200" i="1" dirty="0">
              <a:solidFill>
                <a:srgbClr val="006666"/>
              </a:solidFill>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p:nvSpPr>
        <p:spPr>
          <a:xfrm>
            <a:off x="8453643" y="1704748"/>
            <a:ext cx="3236822" cy="276999"/>
          </a:xfrm>
          <a:prstGeom prst="rect">
            <a:avLst/>
          </a:prstGeom>
        </p:spPr>
        <p:txBody>
          <a:bodyPr wrap="square">
            <a:spAutoFit/>
          </a:bodyPr>
          <a:lstStyle/>
          <a:p>
            <a:pPr algn="r"/>
            <a:r>
              <a:rPr lang="mn-MN" sz="1200" i="1" dirty="0" smtClean="0">
                <a:solidFill>
                  <a:srgbClr val="008080"/>
                </a:solidFill>
                <a:latin typeface="Arial" panose="020B0604020202020204" pitchFamily="34" charset="0"/>
                <a:ea typeface="Calibri" panose="020F0502020204030204" pitchFamily="34" charset="0"/>
              </a:rPr>
              <a:t>Нийт үйлчилгээний хүсэлт</a:t>
            </a:r>
            <a:endParaRPr lang="en-US" sz="1200" i="1" dirty="0">
              <a:solidFill>
                <a:srgbClr val="008080"/>
              </a:solidFill>
            </a:endParaRPr>
          </a:p>
        </p:txBody>
      </p:sp>
      <p:cxnSp>
        <p:nvCxnSpPr>
          <p:cNvPr id="28" name="Straight Connector 27"/>
          <p:cNvCxnSpPr/>
          <p:nvPr/>
        </p:nvCxnSpPr>
        <p:spPr>
          <a:xfrm>
            <a:off x="347014" y="3763486"/>
            <a:ext cx="4093914" cy="0"/>
          </a:xfrm>
          <a:prstGeom prst="line">
            <a:avLst/>
          </a:prstGeom>
          <a:ln w="19050">
            <a:solidFill>
              <a:srgbClr val="189E9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431829" y="2217551"/>
            <a:ext cx="18199" cy="4416130"/>
          </a:xfrm>
          <a:prstGeom prst="line">
            <a:avLst/>
          </a:prstGeom>
          <a:ln w="19050">
            <a:solidFill>
              <a:srgbClr val="189E9F"/>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p:cNvGraphicFramePr>
            <a:graphicFrameLocks noGrp="1"/>
          </p:cNvGraphicFramePr>
          <p:nvPr>
            <p:extLst>
              <p:ext uri="{D42A27DB-BD31-4B8C-83A1-F6EECF244321}">
                <p14:modId xmlns:p14="http://schemas.microsoft.com/office/powerpoint/2010/main" val="970160599"/>
              </p:ext>
            </p:extLst>
          </p:nvPr>
        </p:nvGraphicFramePr>
        <p:xfrm>
          <a:off x="412784" y="2395248"/>
          <a:ext cx="3822327" cy="1137276"/>
        </p:xfrm>
        <a:graphic>
          <a:graphicData uri="http://schemas.openxmlformats.org/drawingml/2006/table">
            <a:tbl>
              <a:tblPr>
                <a:tableStyleId>{5DA37D80-6434-44D0-A028-1B22A696006F}</a:tableStyleId>
              </a:tblPr>
              <a:tblGrid>
                <a:gridCol w="879538">
                  <a:extLst>
                    <a:ext uri="{9D8B030D-6E8A-4147-A177-3AD203B41FA5}">
                      <a16:colId xmlns:a16="http://schemas.microsoft.com/office/drawing/2014/main" val="3855335339"/>
                    </a:ext>
                  </a:extLst>
                </a:gridCol>
                <a:gridCol w="1111612">
                  <a:extLst>
                    <a:ext uri="{9D8B030D-6E8A-4147-A177-3AD203B41FA5}">
                      <a16:colId xmlns:a16="http://schemas.microsoft.com/office/drawing/2014/main" val="587662066"/>
                    </a:ext>
                  </a:extLst>
                </a:gridCol>
                <a:gridCol w="1058116">
                  <a:extLst>
                    <a:ext uri="{9D8B030D-6E8A-4147-A177-3AD203B41FA5}">
                      <a16:colId xmlns:a16="http://schemas.microsoft.com/office/drawing/2014/main" val="812932426"/>
                    </a:ext>
                  </a:extLst>
                </a:gridCol>
                <a:gridCol w="773061">
                  <a:extLst>
                    <a:ext uri="{9D8B030D-6E8A-4147-A177-3AD203B41FA5}">
                      <a16:colId xmlns:a16="http://schemas.microsoft.com/office/drawing/2014/main" val="2004460871"/>
                    </a:ext>
                  </a:extLst>
                </a:gridCol>
              </a:tblGrid>
              <a:tr h="742286">
                <a:tc>
                  <a:txBody>
                    <a:bodyPr/>
                    <a:lstStyle/>
                    <a:p>
                      <a:pPr algn="ctr" rtl="0" fontAlgn="ctr"/>
                      <a:r>
                        <a:rPr lang="mn-MN" sz="1200" u="none" strike="noStrike" dirty="0" smtClean="0">
                          <a:solidFill>
                            <a:schemeClr val="tx1"/>
                          </a:solidFill>
                          <a:effectLst/>
                          <a:latin typeface="Arial" panose="020B0604020202020204" pitchFamily="34" charset="0"/>
                          <a:cs typeface="Arial" panose="020B0604020202020204" pitchFamily="34" charset="0"/>
                        </a:rPr>
                        <a:t>Нийт ирсэн хүсэлт</a:t>
                      </a:r>
                      <a:endParaRPr lang="mn-MN"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rtl="0" fontAlgn="ctr"/>
                      <a:r>
                        <a:rPr lang="mn-MN" sz="1200" u="none" strike="noStrike" dirty="0" smtClean="0">
                          <a:solidFill>
                            <a:schemeClr val="tx1"/>
                          </a:solidFill>
                          <a:effectLst/>
                          <a:latin typeface="Arial" panose="020B0604020202020204" pitchFamily="34" charset="0"/>
                          <a:cs typeface="Arial" panose="020B0604020202020204" pitchFamily="34" charset="0"/>
                        </a:rPr>
                        <a:t>Шийдвэрлэсэн</a:t>
                      </a:r>
                      <a:endParaRPr lang="mn-MN"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rtl="0" fontAlgn="ctr"/>
                      <a:r>
                        <a:rPr lang="mn-MN" sz="1200" b="0" i="0" u="none" strike="noStrike" baseline="0" dirty="0" smtClean="0">
                          <a:solidFill>
                            <a:schemeClr val="tx1"/>
                          </a:solidFill>
                          <a:effectLst/>
                          <a:latin typeface="Arial" panose="020B0604020202020204" pitchFamily="34" charset="0"/>
                          <a:cs typeface="Arial" panose="020B0604020202020204" pitchFamily="34" charset="0"/>
                        </a:rPr>
                        <a:t>Татгалзсан, буцаасан</a:t>
                      </a:r>
                      <a:endParaRPr lang="mn-MN"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rtl="0" fontAlgn="ctr"/>
                      <a:r>
                        <a:rPr lang="mn-MN" sz="1200" u="none" strike="noStrike" dirty="0" smtClean="0">
                          <a:solidFill>
                            <a:schemeClr val="tx1"/>
                          </a:solidFill>
                          <a:effectLst/>
                          <a:latin typeface="Arial" panose="020B0604020202020204" pitchFamily="34" charset="0"/>
                          <a:cs typeface="Arial" panose="020B0604020202020204" pitchFamily="34" charset="0"/>
                        </a:rPr>
                        <a:t>Судалж </a:t>
                      </a:r>
                      <a:endParaRPr lang="en-US" sz="1200" u="none" strike="noStrike" dirty="0" smtClean="0">
                        <a:solidFill>
                          <a:schemeClr val="tx1"/>
                        </a:solidFill>
                        <a:effectLst/>
                        <a:latin typeface="Arial" panose="020B0604020202020204" pitchFamily="34" charset="0"/>
                        <a:cs typeface="Arial" panose="020B0604020202020204" pitchFamily="34" charset="0"/>
                      </a:endParaRPr>
                    </a:p>
                    <a:p>
                      <a:pPr algn="ctr" rtl="0" fontAlgn="ctr"/>
                      <a:r>
                        <a:rPr lang="mn-MN" sz="1200" u="none" strike="noStrike" dirty="0" smtClean="0">
                          <a:solidFill>
                            <a:schemeClr val="tx1"/>
                          </a:solidFill>
                          <a:effectLst/>
                          <a:latin typeface="Arial" panose="020B0604020202020204" pitchFamily="34" charset="0"/>
                          <a:cs typeface="Arial" panose="020B0604020202020204" pitchFamily="34" charset="0"/>
                        </a:rPr>
                        <a:t>байгаа</a:t>
                      </a:r>
                      <a:endParaRPr lang="mn-MN"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9148029"/>
                  </a:ext>
                </a:extLst>
              </a:tr>
              <a:tr h="39499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mn-MN" sz="1200" b="0" i="0" u="none" strike="noStrike" dirty="0" smtClean="0">
                          <a:solidFill>
                            <a:schemeClr val="tx1"/>
                          </a:solidFill>
                          <a:effectLst/>
                          <a:latin typeface="Arial" panose="020B0604020202020204" pitchFamily="34" charset="0"/>
                          <a:cs typeface="Arial" panose="020B0604020202020204" pitchFamily="34" charset="0"/>
                        </a:rPr>
                        <a:t>7,882</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mn-MN" sz="1200" b="0" i="0" u="none" strike="noStrike" dirty="0" smtClean="0">
                          <a:solidFill>
                            <a:schemeClr val="tx1"/>
                          </a:solidFill>
                          <a:effectLst/>
                          <a:latin typeface="Arial" panose="020B0604020202020204" pitchFamily="34" charset="0"/>
                          <a:cs typeface="Arial" panose="020B0604020202020204" pitchFamily="34" charset="0"/>
                        </a:rPr>
                        <a:t>5,407</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dirty="0" smtClean="0">
                          <a:solidFill>
                            <a:schemeClr val="tx1"/>
                          </a:solidFill>
                          <a:effectLst/>
                          <a:latin typeface="Arial" panose="020B0604020202020204" pitchFamily="34" charset="0"/>
                          <a:cs typeface="Arial" panose="020B0604020202020204" pitchFamily="34" charset="0"/>
                        </a:rPr>
                        <a:t>1</a:t>
                      </a:r>
                      <a:r>
                        <a:rPr lang="mn-MN" sz="1200" b="0" i="0" u="none" strike="noStrike" dirty="0" smtClean="0">
                          <a:solidFill>
                            <a:schemeClr val="tx1"/>
                          </a:solidFill>
                          <a:effectLst/>
                          <a:latin typeface="Arial" panose="020B0604020202020204" pitchFamily="34" charset="0"/>
                          <a:cs typeface="Arial" panose="020B0604020202020204" pitchFamily="34" charset="0"/>
                        </a:rPr>
                        <a:t>,620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mn-MN" sz="1200" b="0" i="0" u="none" strike="noStrike" dirty="0" smtClean="0">
                          <a:solidFill>
                            <a:schemeClr val="tx1"/>
                          </a:solidFill>
                          <a:effectLst/>
                          <a:latin typeface="Arial" panose="020B0604020202020204" pitchFamily="34" charset="0"/>
                          <a:cs typeface="Arial" panose="020B0604020202020204" pitchFamily="34" charset="0"/>
                        </a:rPr>
                        <a:t>855</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84117177"/>
                  </a:ext>
                </a:extLst>
              </a:tr>
            </a:tbl>
          </a:graphicData>
        </a:graphic>
      </p:graphicFrame>
      <p:sp>
        <p:nvSpPr>
          <p:cNvPr id="33" name="Rectangle 32"/>
          <p:cNvSpPr/>
          <p:nvPr/>
        </p:nvSpPr>
        <p:spPr>
          <a:xfrm>
            <a:off x="8556840" y="2217551"/>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6</a:t>
            </a:r>
            <a:r>
              <a:rPr lang="mn-M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1</a:t>
            </a:r>
            <a:endParaRPr lang="mn-MN" dirty="0">
              <a:latin typeface="Arial" panose="020B0604020202020204" pitchFamily="34" charset="0"/>
              <a:cs typeface="Arial" panose="020B0604020202020204" pitchFamily="34" charset="0"/>
            </a:endParaRPr>
          </a:p>
        </p:txBody>
      </p:sp>
      <p:sp>
        <p:nvSpPr>
          <p:cNvPr id="34" name="Rectangle 33"/>
          <p:cNvSpPr/>
          <p:nvPr/>
        </p:nvSpPr>
        <p:spPr>
          <a:xfrm>
            <a:off x="8921901" y="2656709"/>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smtClean="0">
                <a:latin typeface="Arial" panose="020B0604020202020204" pitchFamily="34" charset="0"/>
                <a:cs typeface="Arial" panose="020B0604020202020204" pitchFamily="34" charset="0"/>
              </a:rPr>
              <a:t>21.3</a:t>
            </a:r>
            <a:endParaRPr lang="mn-MN" dirty="0">
              <a:latin typeface="Arial" panose="020B0604020202020204" pitchFamily="34" charset="0"/>
              <a:cs typeface="Arial" panose="020B0604020202020204" pitchFamily="34" charset="0"/>
            </a:endParaRPr>
          </a:p>
        </p:txBody>
      </p:sp>
      <p:sp>
        <p:nvSpPr>
          <p:cNvPr id="35" name="Rectangle 34"/>
          <p:cNvSpPr/>
          <p:nvPr/>
        </p:nvSpPr>
        <p:spPr>
          <a:xfrm>
            <a:off x="9161558" y="3058946"/>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smtClean="0">
                <a:latin typeface="Arial" panose="020B0604020202020204" pitchFamily="34" charset="0"/>
                <a:cs typeface="Arial" panose="020B0604020202020204" pitchFamily="34" charset="0"/>
              </a:rPr>
              <a:t>22</a:t>
            </a:r>
            <a:r>
              <a:rPr lang="mn-M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6</a:t>
            </a:r>
            <a:endParaRPr lang="mn-MN" dirty="0">
              <a:latin typeface="Arial" panose="020B0604020202020204" pitchFamily="34" charset="0"/>
              <a:cs typeface="Arial" panose="020B0604020202020204" pitchFamily="34" charset="0"/>
            </a:endParaRPr>
          </a:p>
        </p:txBody>
      </p:sp>
      <p:sp>
        <p:nvSpPr>
          <p:cNvPr id="36" name="Rectangle 35"/>
          <p:cNvSpPr/>
          <p:nvPr/>
        </p:nvSpPr>
        <p:spPr>
          <a:xfrm>
            <a:off x="8453643" y="3497587"/>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5</a:t>
            </a:r>
            <a:r>
              <a:rPr lang="mn-M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4</a:t>
            </a:r>
            <a:endParaRPr lang="mn-MN" dirty="0">
              <a:latin typeface="Arial" panose="020B0604020202020204" pitchFamily="34" charset="0"/>
              <a:cs typeface="Arial" panose="020B0604020202020204" pitchFamily="34" charset="0"/>
            </a:endParaRPr>
          </a:p>
        </p:txBody>
      </p:sp>
      <p:sp>
        <p:nvSpPr>
          <p:cNvPr id="37" name="Rectangle 36"/>
          <p:cNvSpPr/>
          <p:nvPr/>
        </p:nvSpPr>
        <p:spPr>
          <a:xfrm>
            <a:off x="7855083" y="3921668"/>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latin typeface="Arial" panose="020B0604020202020204" pitchFamily="34" charset="0"/>
                <a:cs typeface="Arial" panose="020B0604020202020204" pitchFamily="34" charset="0"/>
              </a:rPr>
              <a:t>4</a:t>
            </a:r>
            <a:r>
              <a:rPr lang="mn-MN" dirty="0" smtClean="0">
                <a:latin typeface="Arial" panose="020B0604020202020204" pitchFamily="34" charset="0"/>
                <a:cs typeface="Arial" panose="020B0604020202020204" pitchFamily="34" charset="0"/>
              </a:rPr>
              <a:t>.9</a:t>
            </a:r>
            <a:endParaRPr lang="mn-MN" dirty="0">
              <a:latin typeface="Arial" panose="020B0604020202020204" pitchFamily="34" charset="0"/>
              <a:cs typeface="Arial" panose="020B0604020202020204" pitchFamily="34" charset="0"/>
            </a:endParaRPr>
          </a:p>
        </p:txBody>
      </p:sp>
      <p:sp>
        <p:nvSpPr>
          <p:cNvPr id="38" name="Rectangle 37"/>
          <p:cNvSpPr/>
          <p:nvPr/>
        </p:nvSpPr>
        <p:spPr>
          <a:xfrm>
            <a:off x="8416350" y="4344249"/>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3</a:t>
            </a:r>
            <a:r>
              <a:rPr lang="mn-M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7</a:t>
            </a:r>
            <a:endParaRPr lang="mn-MN" dirty="0">
              <a:latin typeface="Arial" panose="020B0604020202020204" pitchFamily="34" charset="0"/>
              <a:cs typeface="Arial" panose="020B0604020202020204" pitchFamily="34" charset="0"/>
            </a:endParaRPr>
          </a:p>
        </p:txBody>
      </p:sp>
      <p:sp>
        <p:nvSpPr>
          <p:cNvPr id="39" name="Rectangle 38"/>
          <p:cNvSpPr/>
          <p:nvPr/>
        </p:nvSpPr>
        <p:spPr>
          <a:xfrm>
            <a:off x="7687725" y="5193355"/>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dirty="0" smtClean="0">
                <a:latin typeface="Arial" panose="020B0604020202020204" pitchFamily="34" charset="0"/>
                <a:cs typeface="Arial" panose="020B0604020202020204" pitchFamily="34" charset="0"/>
              </a:rPr>
              <a:t>1.9</a:t>
            </a:r>
            <a:endParaRPr lang="mn-MN" dirty="0">
              <a:latin typeface="Arial" panose="020B0604020202020204" pitchFamily="34" charset="0"/>
              <a:cs typeface="Arial" panose="020B0604020202020204" pitchFamily="34" charset="0"/>
            </a:endParaRPr>
          </a:p>
        </p:txBody>
      </p:sp>
      <p:sp>
        <p:nvSpPr>
          <p:cNvPr id="40" name="Rectangle 39"/>
          <p:cNvSpPr/>
          <p:nvPr/>
        </p:nvSpPr>
        <p:spPr>
          <a:xfrm>
            <a:off x="7661050" y="5623351"/>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5</a:t>
            </a:r>
            <a:endParaRPr lang="mn-MN" dirty="0">
              <a:latin typeface="Arial" panose="020B0604020202020204" pitchFamily="34" charset="0"/>
              <a:cs typeface="Arial" panose="020B0604020202020204" pitchFamily="34" charset="0"/>
            </a:endParaRPr>
          </a:p>
        </p:txBody>
      </p:sp>
      <p:sp>
        <p:nvSpPr>
          <p:cNvPr id="41" name="Rectangle 40"/>
          <p:cNvSpPr/>
          <p:nvPr/>
        </p:nvSpPr>
        <p:spPr>
          <a:xfrm>
            <a:off x="7632110" y="6053347"/>
            <a:ext cx="479315" cy="250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050" dirty="0" smtClean="0">
                <a:latin typeface="Arial" panose="020B0604020202020204" pitchFamily="34" charset="0"/>
                <a:cs typeface="Arial" panose="020B0604020202020204" pitchFamily="34" charset="0"/>
              </a:rPr>
              <a:t>0</a:t>
            </a:r>
            <a:r>
              <a:rPr lang="mn-MN" sz="1050" dirty="0" smtClean="0">
                <a:latin typeface="Arial" panose="020B0604020202020204" pitchFamily="34" charset="0"/>
                <a:cs typeface="Arial" panose="020B0604020202020204" pitchFamily="34" charset="0"/>
              </a:rPr>
              <a:t>.</a:t>
            </a:r>
            <a:r>
              <a:rPr lang="en-US" sz="1050" dirty="0" smtClean="0">
                <a:latin typeface="Arial" panose="020B0604020202020204" pitchFamily="34" charset="0"/>
                <a:cs typeface="Arial" panose="020B0604020202020204" pitchFamily="34" charset="0"/>
              </a:rPr>
              <a:t>8</a:t>
            </a:r>
            <a:endParaRPr lang="mn-MN" sz="1050" dirty="0">
              <a:latin typeface="Arial" panose="020B0604020202020204" pitchFamily="34" charset="0"/>
              <a:cs typeface="Arial" panose="020B0604020202020204" pitchFamily="34" charset="0"/>
            </a:endParaRPr>
          </a:p>
        </p:txBody>
      </p:sp>
      <p:sp>
        <p:nvSpPr>
          <p:cNvPr id="2" name="Rectangle 1"/>
          <p:cNvSpPr/>
          <p:nvPr/>
        </p:nvSpPr>
        <p:spPr>
          <a:xfrm>
            <a:off x="212967" y="1187247"/>
            <a:ext cx="11814503" cy="276999"/>
          </a:xfrm>
          <a:prstGeom prst="rect">
            <a:avLst/>
          </a:prstGeom>
        </p:spPr>
        <p:txBody>
          <a:bodyPr wrap="square">
            <a:spAutoFit/>
          </a:bodyPr>
          <a:lstStyle/>
          <a:p>
            <a:pPr algn="ctr"/>
            <a:r>
              <a:rPr lang="mn-MN" sz="1200" dirty="0">
                <a:latin typeface="Arial" panose="020B0604020202020204" pitchFamily="34" charset="0"/>
                <a:ea typeface="Calibri" panose="020F0502020204030204" pitchFamily="34" charset="0"/>
              </a:rPr>
              <a:t>Газраас үзүүлж буй 9 төрлийн 37 нэр төрлийн үйлчилгээ авах хүсэлтийг үйлчилгээний ажилтан болон цахим хэлбэрээр </a:t>
            </a:r>
            <a:r>
              <a:rPr lang="mn-MN" sz="1200" dirty="0" smtClean="0">
                <a:latin typeface="Arial" panose="020B0604020202020204" pitchFamily="34" charset="0"/>
                <a:ea typeface="Calibri" panose="020F0502020204030204" pitchFamily="34" charset="0"/>
              </a:rPr>
              <a:t>хүлээн авч байна.</a:t>
            </a:r>
            <a:endParaRPr lang="mn-MN" sz="1200" dirty="0"/>
          </a:p>
        </p:txBody>
      </p:sp>
      <p:graphicFrame>
        <p:nvGraphicFramePr>
          <p:cNvPr id="42" name="Chart 41"/>
          <p:cNvGraphicFramePr/>
          <p:nvPr>
            <p:extLst>
              <p:ext uri="{D42A27DB-BD31-4B8C-83A1-F6EECF244321}">
                <p14:modId xmlns:p14="http://schemas.microsoft.com/office/powerpoint/2010/main" val="1066824871"/>
              </p:ext>
            </p:extLst>
          </p:nvPr>
        </p:nvGraphicFramePr>
        <p:xfrm>
          <a:off x="4417855" y="2033029"/>
          <a:ext cx="7407700" cy="49009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p:cNvGraphicFramePr/>
          <p:nvPr>
            <p:extLst>
              <p:ext uri="{D42A27DB-BD31-4B8C-83A1-F6EECF244321}">
                <p14:modId xmlns:p14="http://schemas.microsoft.com/office/powerpoint/2010/main" val="3257917201"/>
              </p:ext>
            </p:extLst>
          </p:nvPr>
        </p:nvGraphicFramePr>
        <p:xfrm>
          <a:off x="347014" y="3951122"/>
          <a:ext cx="4039089" cy="288430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12084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1639004165"/>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26</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523220"/>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4. ТӨРИЙН ҮЙЛЧИЛГЭЭНИЙ ЧАНАР, ХҮРТЭЭМЖИЙГ САЙЖРУУЛАХ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4" name="Rectangle 9"/>
          <p:cNvSpPr>
            <a:spLocks noChangeArrowheads="1"/>
          </p:cNvSpPr>
          <p:nvPr/>
        </p:nvSpPr>
        <p:spPr bwMode="auto">
          <a:xfrm>
            <a:off x="3946358" y="835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mn-MN"/>
          </a:p>
        </p:txBody>
      </p:sp>
      <p:sp>
        <p:nvSpPr>
          <p:cNvPr id="72" name="Rectangle 71"/>
          <p:cNvSpPr/>
          <p:nvPr/>
        </p:nvSpPr>
        <p:spPr>
          <a:xfrm>
            <a:off x="640471" y="814431"/>
            <a:ext cx="10908125" cy="318998"/>
          </a:xfrm>
          <a:prstGeom prst="rect">
            <a:avLst/>
          </a:prstGeom>
        </p:spPr>
        <p:txBody>
          <a:bodyPr wrap="square">
            <a:spAutoFit/>
          </a:bodyPr>
          <a:lstStyle/>
          <a:p>
            <a:pPr algn="ctr">
              <a:lnSpc>
                <a:spcPct val="115000"/>
              </a:lnSpc>
              <a:spcAft>
                <a:spcPts val="0"/>
              </a:spcAft>
            </a:pPr>
            <a:r>
              <a:rPr lang="en-US" sz="1400" i="1" dirty="0">
                <a:solidFill>
                  <a:srgbClr val="FF0000"/>
                </a:solidFill>
                <a:latin typeface="Arial" panose="020B0604020202020204" pitchFamily="34" charset="0"/>
                <a:ea typeface="Calibri" panose="020F0502020204030204" pitchFamily="34" charset="0"/>
                <a:cs typeface="Mongolian Baiti" panose="03000500000000000000" pitchFamily="66" charset="0"/>
              </a:rPr>
              <a:t>CALLPRO </a:t>
            </a:r>
            <a:r>
              <a:rPr lang="en-US" sz="1400" i="1" dirty="0" smtClean="0">
                <a:solidFill>
                  <a:srgbClr val="FF0000"/>
                </a:solidFill>
                <a:latin typeface="Arial" panose="020B0604020202020204" pitchFamily="34" charset="0"/>
                <a:ea typeface="Calibri" panose="020F0502020204030204" pitchFamily="34" charset="0"/>
                <a:cs typeface="Mongolian Baiti" panose="03000500000000000000" pitchFamily="66" charset="0"/>
              </a:rPr>
              <a:t>7270-7700</a:t>
            </a:r>
            <a:endParaRPr lang="en-US" sz="1400" i="1" dirty="0">
              <a:solidFill>
                <a:srgbClr val="FF0000"/>
              </a:solidFill>
              <a:latin typeface="Arial" panose="020B0604020202020204" pitchFamily="34" charset="0"/>
              <a:ea typeface="Calibri" panose="020F0502020204030204" pitchFamily="34" charset="0"/>
              <a:cs typeface="Mongolian Baiti" panose="03000500000000000000" pitchFamily="66" charset="0"/>
            </a:endParaRPr>
          </a:p>
        </p:txBody>
      </p:sp>
      <p:graphicFrame>
        <p:nvGraphicFramePr>
          <p:cNvPr id="42" name="Table 41"/>
          <p:cNvGraphicFramePr>
            <a:graphicFrameLocks noGrp="1"/>
          </p:cNvGraphicFramePr>
          <p:nvPr>
            <p:extLst>
              <p:ext uri="{D42A27DB-BD31-4B8C-83A1-F6EECF244321}">
                <p14:modId xmlns:p14="http://schemas.microsoft.com/office/powerpoint/2010/main" val="440468605"/>
              </p:ext>
            </p:extLst>
          </p:nvPr>
        </p:nvGraphicFramePr>
        <p:xfrm>
          <a:off x="344125" y="1437935"/>
          <a:ext cx="11503750" cy="894891"/>
        </p:xfrm>
        <a:graphic>
          <a:graphicData uri="http://schemas.openxmlformats.org/drawingml/2006/table">
            <a:tbl>
              <a:tblPr>
                <a:tableStyleId>{5DA37D80-6434-44D0-A028-1B22A696006F}</a:tableStyleId>
              </a:tblPr>
              <a:tblGrid>
                <a:gridCol w="3834113">
                  <a:extLst>
                    <a:ext uri="{9D8B030D-6E8A-4147-A177-3AD203B41FA5}">
                      <a16:colId xmlns:a16="http://schemas.microsoft.com/office/drawing/2014/main" val="3855335339"/>
                    </a:ext>
                  </a:extLst>
                </a:gridCol>
                <a:gridCol w="3959922">
                  <a:extLst>
                    <a:ext uri="{9D8B030D-6E8A-4147-A177-3AD203B41FA5}">
                      <a16:colId xmlns:a16="http://schemas.microsoft.com/office/drawing/2014/main" val="472137886"/>
                    </a:ext>
                  </a:extLst>
                </a:gridCol>
                <a:gridCol w="3709715">
                  <a:extLst>
                    <a:ext uri="{9D8B030D-6E8A-4147-A177-3AD203B41FA5}">
                      <a16:colId xmlns:a16="http://schemas.microsoft.com/office/drawing/2014/main" val="587662066"/>
                    </a:ext>
                  </a:extLst>
                </a:gridCol>
              </a:tblGrid>
              <a:tr h="478431">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ru-RU" sz="1200" b="0" u="none" strike="noStrike" dirty="0" smtClean="0">
                          <a:solidFill>
                            <a:schemeClr val="tx1"/>
                          </a:solidFill>
                          <a:effectLst/>
                          <a:latin typeface="Arial" panose="020B0604020202020204" pitchFamily="34" charset="0"/>
                          <a:cs typeface="Arial" panose="020B0604020202020204" pitchFamily="34" charset="0"/>
                        </a:rPr>
                        <a:t>Нийт </a:t>
                      </a:r>
                      <a:r>
                        <a:rPr lang="en-US" sz="1200" b="0" u="none" strike="noStrike" noProof="1" smtClean="0">
                          <a:solidFill>
                            <a:schemeClr val="tx1"/>
                          </a:solidFill>
                          <a:effectLst/>
                          <a:latin typeface="Arial" panose="020B0604020202020204" pitchFamily="34" charset="0"/>
                          <a:cs typeface="Arial" panose="020B0604020202020204" pitchFamily="34" charset="0"/>
                        </a:rPr>
                        <a:t>Callpro</a:t>
                      </a:r>
                      <a:r>
                        <a:rPr lang="ru-RU" sz="1200" b="0" u="none" strike="noStrike" dirty="0" smtClean="0">
                          <a:solidFill>
                            <a:schemeClr val="tx1"/>
                          </a:solidFill>
                          <a:effectLst/>
                          <a:latin typeface="Arial" panose="020B0604020202020204" pitchFamily="34" charset="0"/>
                          <a:cs typeface="Arial" panose="020B0604020202020204" pitchFamily="34" charset="0"/>
                        </a:rPr>
                        <a:t>-д холбогдсон дотуур дугаарын </a:t>
                      </a:r>
                      <a:endParaRPr lang="en-US" sz="1200" b="0" u="none" strike="noStrike" dirty="0" smtClean="0">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ru-RU" sz="1200" b="0" u="none" strike="noStrike" dirty="0" smtClean="0">
                          <a:solidFill>
                            <a:schemeClr val="tx1"/>
                          </a:solidFill>
                          <a:effectLst/>
                          <a:latin typeface="Arial" panose="020B0604020202020204" pitchFamily="34" charset="0"/>
                          <a:cs typeface="Arial" panose="020B0604020202020204" pitchFamily="34" charset="0"/>
                        </a:rPr>
                        <a:t>тоо</a:t>
                      </a: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rtl="0" fontAlgn="ctr"/>
                      <a:r>
                        <a:rPr lang="mn-MN" sz="1200" b="0" u="none" strike="noStrike" dirty="0" smtClean="0">
                          <a:solidFill>
                            <a:schemeClr val="tx1"/>
                          </a:solidFill>
                          <a:effectLst/>
                          <a:latin typeface="Arial" panose="020B0604020202020204" pitchFamily="34" charset="0"/>
                          <a:cs typeface="Arial" panose="020B0604020202020204" pitchFamily="34" charset="0"/>
                        </a:rPr>
                        <a:t>Идэвхтэй байгаа дотуур дугаарын </a:t>
                      </a:r>
                      <a:endParaRPr lang="en-US" sz="1200" b="0" u="none" strike="noStrike" dirty="0" smtClean="0">
                        <a:solidFill>
                          <a:schemeClr val="tx1"/>
                        </a:solidFill>
                        <a:effectLst/>
                        <a:latin typeface="Arial" panose="020B0604020202020204" pitchFamily="34" charset="0"/>
                        <a:cs typeface="Arial" panose="020B0604020202020204" pitchFamily="34" charset="0"/>
                      </a:endParaRPr>
                    </a:p>
                    <a:p>
                      <a:pPr algn="ctr" rtl="0" fontAlgn="ctr"/>
                      <a:r>
                        <a:rPr lang="mn-MN" sz="1200" b="0" u="none" strike="noStrike" dirty="0" smtClean="0">
                          <a:solidFill>
                            <a:schemeClr val="tx1"/>
                          </a:solidFill>
                          <a:effectLst/>
                          <a:latin typeface="Arial" panose="020B0604020202020204" pitchFamily="34" charset="0"/>
                          <a:cs typeface="Arial" panose="020B0604020202020204" pitchFamily="34" charset="0"/>
                        </a:rPr>
                        <a:t>тоо</a:t>
                      </a:r>
                    </a:p>
                  </a:txBody>
                  <a:tcPr marL="0" marR="0" marT="0" marB="0" anchor="ctr">
                    <a:lnT w="12700" cap="flat" cmpd="sng" algn="ctr">
                      <a:noFill/>
                      <a:prstDash val="solid"/>
                      <a:round/>
                      <a:headEnd type="none" w="med" len="med"/>
                      <a:tailEnd type="none" w="med" len="med"/>
                    </a:lnT>
                  </a:tcPr>
                </a:tc>
                <a:tc>
                  <a:txBody>
                    <a:bodyPr/>
                    <a:lstStyle/>
                    <a:p>
                      <a:pPr algn="ctr" rtl="0" fontAlgn="ctr"/>
                      <a:r>
                        <a:rPr lang="mn-MN" sz="1200" b="0" u="none" strike="noStrike" dirty="0" smtClean="0">
                          <a:solidFill>
                            <a:schemeClr val="tx1"/>
                          </a:solidFill>
                          <a:effectLst/>
                          <a:latin typeface="Arial" panose="020B0604020202020204" pitchFamily="34" charset="0"/>
                          <a:cs typeface="Arial" panose="020B0604020202020204" pitchFamily="34" charset="0"/>
                        </a:rPr>
                        <a:t>Идэвхгүй байгаа дотуур дугаарын </a:t>
                      </a:r>
                      <a:endParaRPr lang="en-US" sz="1200" b="0" u="none" strike="noStrike" dirty="0" smtClean="0">
                        <a:solidFill>
                          <a:schemeClr val="tx1"/>
                        </a:solidFill>
                        <a:effectLst/>
                        <a:latin typeface="Arial" panose="020B0604020202020204" pitchFamily="34" charset="0"/>
                        <a:cs typeface="Arial" panose="020B0604020202020204" pitchFamily="34" charset="0"/>
                      </a:endParaRPr>
                    </a:p>
                    <a:p>
                      <a:pPr algn="ctr" rtl="0" fontAlgn="ctr"/>
                      <a:r>
                        <a:rPr lang="mn-MN" sz="1200" b="0" u="none" strike="noStrike" dirty="0" smtClean="0">
                          <a:solidFill>
                            <a:schemeClr val="tx1"/>
                          </a:solidFill>
                          <a:effectLst/>
                          <a:latin typeface="Arial" panose="020B0604020202020204" pitchFamily="34" charset="0"/>
                          <a:cs typeface="Arial" panose="020B0604020202020204" pitchFamily="34" charset="0"/>
                        </a:rPr>
                        <a:t>тоо</a:t>
                      </a: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39148029"/>
                  </a:ext>
                </a:extLst>
              </a:tr>
              <a:tr h="416460">
                <a:tc>
                  <a:txBody>
                    <a:bodyPr/>
                    <a:lstStyle/>
                    <a:p>
                      <a:pPr algn="ctr"/>
                      <a:r>
                        <a:rPr lang="mn-MN" sz="1200" b="1" dirty="0" smtClean="0">
                          <a:solidFill>
                            <a:schemeClr val="tx1"/>
                          </a:solidFill>
                          <a:effectLst/>
                          <a:latin typeface="Arial" panose="020B0604020202020204" pitchFamily="34" charset="0"/>
                          <a:cs typeface="Arial" panose="020B0604020202020204" pitchFamily="34" charset="0"/>
                        </a:rPr>
                        <a:t>54</a:t>
                      </a:r>
                      <a:endParaRPr lang="en-US" sz="1200" b="1" dirty="0">
                        <a:solidFill>
                          <a:schemeClr val="tx1"/>
                        </a:solidFill>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mn-MN" sz="1200" dirty="0" smtClean="0">
                          <a:solidFill>
                            <a:schemeClr val="tx1"/>
                          </a:solidFill>
                          <a:effectLst/>
                          <a:latin typeface="Arial" panose="020B0604020202020204" pitchFamily="34" charset="0"/>
                          <a:cs typeface="Arial" panose="020B0604020202020204" pitchFamily="34" charset="0"/>
                        </a:rPr>
                        <a:t>41</a:t>
                      </a:r>
                      <a:endParaRPr lang="en-US" sz="1200" dirty="0">
                        <a:solidFill>
                          <a:schemeClr val="tx1"/>
                        </a:solidFill>
                        <a:effectLst/>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ctr"/>
                      <a:r>
                        <a:rPr lang="mn-MN" sz="1200" dirty="0" smtClean="0">
                          <a:solidFill>
                            <a:schemeClr val="tx1"/>
                          </a:solidFill>
                          <a:latin typeface="Arial" panose="020B0604020202020204" pitchFamily="34" charset="0"/>
                          <a:ea typeface="Calibri" panose="020F0502020204030204" pitchFamily="34" charset="0"/>
                          <a:cs typeface="Arial" panose="020B0604020202020204" pitchFamily="34" charset="0"/>
                        </a:rPr>
                        <a:t>13</a:t>
                      </a:r>
                      <a:endParaRPr 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884117177"/>
                  </a:ext>
                </a:extLst>
              </a:tr>
            </a:tbl>
          </a:graphicData>
        </a:graphic>
      </p:graphicFrame>
      <p:sp>
        <p:nvSpPr>
          <p:cNvPr id="43" name="Rectangle 42"/>
          <p:cNvSpPr/>
          <p:nvPr/>
        </p:nvSpPr>
        <p:spPr>
          <a:xfrm>
            <a:off x="344125" y="2583391"/>
            <a:ext cx="11503750" cy="276999"/>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200" b="0" i="0" u="none" strike="noStrike" kern="1200" spc="0" baseline="0">
                <a:solidFill>
                  <a:srgbClr val="30538B"/>
                </a:solidFill>
                <a:latin typeface="Arial" panose="020B0604020202020204" pitchFamily="34" charset="0"/>
                <a:ea typeface="+mn-ea"/>
                <a:cs typeface="Arial" panose="020B0604020202020204" pitchFamily="34" charset="0"/>
              </a:defRPr>
            </a:pPr>
            <a:r>
              <a:rPr lang="mn-MN" kern="1200" dirty="0" smtClean="0">
                <a:solidFill>
                  <a:srgbClr val="FF0000"/>
                </a:solidFill>
                <a:latin typeface="Arial" panose="020B0604020202020204" pitchFamily="34" charset="0"/>
                <a:cs typeface="Arial" panose="020B0604020202020204" pitchFamily="34" charset="0"/>
              </a:rPr>
              <a:t>2025 оны эхний хагас </a:t>
            </a:r>
            <a:r>
              <a:rPr lang="mn-MN" kern="1200" smtClean="0">
                <a:solidFill>
                  <a:srgbClr val="FF0000"/>
                </a:solidFill>
                <a:latin typeface="Arial" panose="020B0604020202020204" pitchFamily="34" charset="0"/>
                <a:cs typeface="Arial" panose="020B0604020202020204" pitchFamily="34" charset="0"/>
              </a:rPr>
              <a:t>жилийн байдлаар нийт </a:t>
            </a:r>
            <a:r>
              <a:rPr lang="mn-MN" b="1" kern="1200" dirty="0" smtClean="0">
                <a:solidFill>
                  <a:srgbClr val="FF0000"/>
                </a:solidFill>
                <a:latin typeface="Arial" panose="020B0604020202020204" pitchFamily="34" charset="0"/>
                <a:cs typeface="Arial" panose="020B0604020202020204" pitchFamily="34" charset="0"/>
              </a:rPr>
              <a:t>6320</a:t>
            </a:r>
            <a:r>
              <a:rPr lang="mn-MN" kern="1200" dirty="0" smtClean="0">
                <a:solidFill>
                  <a:srgbClr val="FF0000"/>
                </a:solidFill>
                <a:latin typeface="Arial" panose="020B0604020202020204" pitchFamily="34" charset="0"/>
                <a:cs typeface="Arial" panose="020B0604020202020204" pitchFamily="34" charset="0"/>
              </a:rPr>
              <a:t> дуудлага ирж, </a:t>
            </a:r>
            <a:r>
              <a:rPr lang="mn-MN" b="1" kern="1200" dirty="0" smtClean="0">
                <a:solidFill>
                  <a:srgbClr val="FF0000"/>
                </a:solidFill>
                <a:latin typeface="Arial" panose="020B0604020202020204" pitchFamily="34" charset="0"/>
                <a:cs typeface="Arial" panose="020B0604020202020204" pitchFamily="34" charset="0"/>
              </a:rPr>
              <a:t>10187</a:t>
            </a:r>
            <a:r>
              <a:rPr lang="mn-MN" kern="1200" dirty="0" smtClean="0">
                <a:solidFill>
                  <a:srgbClr val="FF0000"/>
                </a:solidFill>
                <a:latin typeface="Arial" panose="020B0604020202020204" pitchFamily="34" charset="0"/>
                <a:cs typeface="Arial" panose="020B0604020202020204" pitchFamily="34" charset="0"/>
              </a:rPr>
              <a:t> дуудлага гадагшаа гарсан байна</a:t>
            </a:r>
            <a:r>
              <a:rPr lang="mn-MN" kern="1200" dirty="0" smtClean="0">
                <a:solidFill>
                  <a:srgbClr val="000000"/>
                </a:solidFill>
                <a:latin typeface="Arial" panose="020B0604020202020204" pitchFamily="34" charset="0"/>
                <a:cs typeface="Arial" panose="020B0604020202020204" pitchFamily="34" charset="0"/>
              </a:rPr>
              <a:t>.</a:t>
            </a:r>
            <a:endParaRPr lang="en-US" kern="1200" dirty="0">
              <a:solidFill>
                <a:srgbClr val="000000"/>
              </a:solidFill>
              <a:latin typeface="Arial" panose="020B0604020202020204" pitchFamily="34" charset="0"/>
              <a:cs typeface="Arial" panose="020B0604020202020204" pitchFamily="34" charset="0"/>
            </a:endParaRPr>
          </a:p>
        </p:txBody>
      </p:sp>
      <p:graphicFrame>
        <p:nvGraphicFramePr>
          <p:cNvPr id="44" name="Chart 43"/>
          <p:cNvGraphicFramePr/>
          <p:nvPr>
            <p:extLst>
              <p:ext uri="{D42A27DB-BD31-4B8C-83A1-F6EECF244321}">
                <p14:modId xmlns:p14="http://schemas.microsoft.com/office/powerpoint/2010/main" val="3135444671"/>
              </p:ext>
            </p:extLst>
          </p:nvPr>
        </p:nvGraphicFramePr>
        <p:xfrm>
          <a:off x="4323991" y="3246751"/>
          <a:ext cx="7523884" cy="35504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6" name="Chart 45"/>
          <p:cNvGraphicFramePr/>
          <p:nvPr>
            <p:extLst>
              <p:ext uri="{D42A27DB-BD31-4B8C-83A1-F6EECF244321}">
                <p14:modId xmlns:p14="http://schemas.microsoft.com/office/powerpoint/2010/main" val="3119194841"/>
              </p:ext>
            </p:extLst>
          </p:nvPr>
        </p:nvGraphicFramePr>
        <p:xfrm>
          <a:off x="396841" y="3364318"/>
          <a:ext cx="3604827" cy="353985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7" name="Chart 46"/>
          <p:cNvGraphicFramePr/>
          <p:nvPr>
            <p:extLst>
              <p:ext uri="{D42A27DB-BD31-4B8C-83A1-F6EECF244321}">
                <p14:modId xmlns:p14="http://schemas.microsoft.com/office/powerpoint/2010/main" val="1022172200"/>
              </p:ext>
            </p:extLst>
          </p:nvPr>
        </p:nvGraphicFramePr>
        <p:xfrm>
          <a:off x="8154185" y="3246751"/>
          <a:ext cx="3618275" cy="3550408"/>
        </p:xfrm>
        <a:graphic>
          <a:graphicData uri="http://schemas.openxmlformats.org/drawingml/2006/chart">
            <c:chart xmlns:c="http://schemas.openxmlformats.org/drawingml/2006/chart" xmlns:r="http://schemas.openxmlformats.org/officeDocument/2006/relationships" r:id="rId7"/>
          </a:graphicData>
        </a:graphic>
      </p:graphicFrame>
      <p:cxnSp>
        <p:nvCxnSpPr>
          <p:cNvPr id="49" name="Straight Connector 48"/>
          <p:cNvCxnSpPr/>
          <p:nvPr/>
        </p:nvCxnSpPr>
        <p:spPr>
          <a:xfrm>
            <a:off x="8173039" y="3364319"/>
            <a:ext cx="0" cy="3054284"/>
          </a:xfrm>
          <a:prstGeom prst="line">
            <a:avLst/>
          </a:prstGeom>
          <a:ln w="12700">
            <a:solidFill>
              <a:srgbClr val="006666"/>
            </a:solidFill>
            <a:prstDash val="dash"/>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462004" y="3225819"/>
            <a:ext cx="1554169" cy="276999"/>
          </a:xfrm>
          <a:prstGeom prst="rect">
            <a:avLst/>
          </a:prstGeom>
        </p:spPr>
        <p:txBody>
          <a:bodyPr wrap="square">
            <a:spAutoFit/>
          </a:bodyPr>
          <a:lstStyle/>
          <a:p>
            <a:pPr algn="ctr"/>
            <a:r>
              <a:rPr lang="mn-MN" sz="1200" b="1" dirty="0" smtClean="0">
                <a:solidFill>
                  <a:srgbClr val="006666"/>
                </a:solidFill>
                <a:latin typeface="Arial" panose="020B0604020202020204" pitchFamily="34" charset="0"/>
                <a:cs typeface="Arial" panose="020B0604020202020204" pitchFamily="34" charset="0"/>
              </a:rPr>
              <a:t>Ирсэн дуудлага</a:t>
            </a:r>
            <a:endParaRPr lang="mn-MN" sz="1200" b="1" dirty="0">
              <a:solidFill>
                <a:srgbClr val="006666"/>
              </a:solidFill>
            </a:endParaRPr>
          </a:p>
        </p:txBody>
      </p:sp>
      <p:sp>
        <p:nvSpPr>
          <p:cNvPr id="52" name="Rectangle 51"/>
          <p:cNvSpPr/>
          <p:nvPr/>
        </p:nvSpPr>
        <p:spPr>
          <a:xfrm>
            <a:off x="9195665" y="3246751"/>
            <a:ext cx="1554169" cy="276999"/>
          </a:xfrm>
          <a:prstGeom prst="rect">
            <a:avLst/>
          </a:prstGeom>
        </p:spPr>
        <p:txBody>
          <a:bodyPr wrap="square">
            <a:spAutoFit/>
          </a:bodyPr>
          <a:lstStyle/>
          <a:p>
            <a:pPr algn="ctr"/>
            <a:r>
              <a:rPr lang="mn-MN" sz="1200" b="1" dirty="0" smtClean="0">
                <a:solidFill>
                  <a:srgbClr val="006666"/>
                </a:solidFill>
                <a:latin typeface="Arial" panose="020B0604020202020204" pitchFamily="34" charset="0"/>
                <a:cs typeface="Arial" panose="020B0604020202020204" pitchFamily="34" charset="0"/>
              </a:rPr>
              <a:t>Гарсан дуудлага</a:t>
            </a:r>
            <a:endParaRPr lang="mn-MN" sz="1200" b="1" dirty="0">
              <a:solidFill>
                <a:srgbClr val="006666"/>
              </a:solidFill>
            </a:endParaRPr>
          </a:p>
        </p:txBody>
      </p:sp>
      <p:sp>
        <p:nvSpPr>
          <p:cNvPr id="54" name="Rectangle 53"/>
          <p:cNvSpPr/>
          <p:nvPr/>
        </p:nvSpPr>
        <p:spPr>
          <a:xfrm>
            <a:off x="1266407" y="3246750"/>
            <a:ext cx="1865693" cy="276999"/>
          </a:xfrm>
          <a:prstGeom prst="rect">
            <a:avLst/>
          </a:prstGeom>
        </p:spPr>
        <p:txBody>
          <a:bodyPr wrap="square">
            <a:spAutoFit/>
          </a:bodyPr>
          <a:lstStyle/>
          <a:p>
            <a:pPr algn="ctr"/>
            <a:r>
              <a:rPr lang="mn-MN" sz="1200" b="1" dirty="0" smtClean="0">
                <a:solidFill>
                  <a:srgbClr val="006666"/>
                </a:solidFill>
                <a:latin typeface="Arial" panose="020B0604020202020204" pitchFamily="34" charset="0"/>
                <a:cs typeface="Arial" panose="020B0604020202020204" pitchFamily="34" charset="0"/>
              </a:rPr>
              <a:t>Нийт ирсэн дуудлага</a:t>
            </a:r>
            <a:endParaRPr lang="mn-MN" sz="1200" b="1" dirty="0">
              <a:solidFill>
                <a:srgbClr val="006666"/>
              </a:solidFill>
            </a:endParaRPr>
          </a:p>
        </p:txBody>
      </p:sp>
      <p:cxnSp>
        <p:nvCxnSpPr>
          <p:cNvPr id="55" name="Straight Connector 54"/>
          <p:cNvCxnSpPr/>
          <p:nvPr/>
        </p:nvCxnSpPr>
        <p:spPr>
          <a:xfrm>
            <a:off x="4232631" y="3364319"/>
            <a:ext cx="0" cy="3054284"/>
          </a:xfrm>
          <a:prstGeom prst="line">
            <a:avLst/>
          </a:prstGeom>
          <a:ln w="12700">
            <a:solidFill>
              <a:srgbClr val="0066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123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Picture 7">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3">
            <a:alphaModFix/>
            <a:extLst>
              <a:ext uri="{28A0092B-C50C-407E-A947-70E740481C1C}">
                <a14:useLocalDpi xmlns:a14="http://schemas.microsoft.com/office/drawing/2010/main"/>
              </a:ext>
            </a:extLst>
          </a:blip>
          <a:srcRect t="85828" r="6223" b="8179"/>
          <a:stretch/>
        </p:blipFill>
        <p:spPr bwMode="auto">
          <a:xfrm flipV="1">
            <a:off x="0" y="1231"/>
            <a:ext cx="12192000" cy="1225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472A88A-D663-F53C-6D16-A658440ADF8C}"/>
              </a:ext>
            </a:extLst>
          </p:cNvPr>
          <p:cNvSpPr txBox="1"/>
          <p:nvPr/>
        </p:nvSpPr>
        <p:spPr>
          <a:xfrm>
            <a:off x="5011878" y="5889502"/>
            <a:ext cx="2192210" cy="307777"/>
          </a:xfrm>
          <a:prstGeom prst="rect">
            <a:avLst/>
          </a:prstGeom>
          <a:noFill/>
        </p:spPr>
        <p:txBody>
          <a:bodyPr wrap="square">
            <a:spAutoFit/>
          </a:bodyPr>
          <a:lstStyle/>
          <a:p>
            <a:pPr algn="ctr"/>
            <a:r>
              <a:rPr lang="en-US" sz="1400" dirty="0">
                <a:solidFill>
                  <a:srgbClr val="30538B"/>
                </a:solidFill>
                <a:latin typeface="Arial" panose="020B0604020202020204" pitchFamily="34" charset="0"/>
                <a:cs typeface="Arial" panose="020B0604020202020204" pitchFamily="34" charset="0"/>
              </a:rPr>
              <a:t>202</a:t>
            </a:r>
            <a:r>
              <a:rPr lang="mn-MN" sz="1400" dirty="0">
                <a:solidFill>
                  <a:srgbClr val="30538B"/>
                </a:solidFill>
                <a:latin typeface="Arial" panose="020B0604020202020204" pitchFamily="34" charset="0"/>
                <a:cs typeface="Arial" panose="020B0604020202020204" pitchFamily="34" charset="0"/>
              </a:rPr>
              <a:t>5</a:t>
            </a:r>
            <a:r>
              <a:rPr lang="en-US" sz="1400" dirty="0">
                <a:solidFill>
                  <a:srgbClr val="30538B"/>
                </a:solidFill>
                <a:latin typeface="Arial" panose="020B0604020202020204" pitchFamily="34" charset="0"/>
                <a:cs typeface="Arial" panose="020B0604020202020204" pitchFamily="34" charset="0"/>
              </a:rPr>
              <a:t>.</a:t>
            </a:r>
            <a:r>
              <a:rPr lang="mn-MN" sz="1400" dirty="0" smtClean="0">
                <a:solidFill>
                  <a:srgbClr val="30538B"/>
                </a:solidFill>
                <a:latin typeface="Arial" panose="020B0604020202020204" pitchFamily="34" charset="0"/>
                <a:cs typeface="Arial" panose="020B0604020202020204" pitchFamily="34" charset="0"/>
              </a:rPr>
              <a:t>07</a:t>
            </a:r>
            <a:r>
              <a:rPr lang="en-US" sz="1400" dirty="0" smtClean="0">
                <a:solidFill>
                  <a:srgbClr val="30538B"/>
                </a:solidFill>
                <a:latin typeface="Arial" panose="020B0604020202020204" pitchFamily="34" charset="0"/>
                <a:cs typeface="Arial" panose="020B0604020202020204" pitchFamily="34" charset="0"/>
              </a:rPr>
              <a:t>.</a:t>
            </a:r>
            <a:r>
              <a:rPr lang="mn-MN" sz="1400" dirty="0" smtClean="0">
                <a:solidFill>
                  <a:srgbClr val="30538B"/>
                </a:solidFill>
                <a:latin typeface="Arial" panose="020B0604020202020204" pitchFamily="34" charset="0"/>
                <a:cs typeface="Arial" panose="020B0604020202020204" pitchFamily="34" charset="0"/>
              </a:rPr>
              <a:t>01</a:t>
            </a:r>
            <a:endParaRPr lang="en-US" sz="1400" dirty="0">
              <a:solidFill>
                <a:srgbClr val="30538B"/>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486B32F-F0BA-BF7F-53A5-17C9AF2085E1}"/>
              </a:ext>
            </a:extLst>
          </p:cNvPr>
          <p:cNvSpPr txBox="1"/>
          <p:nvPr/>
        </p:nvSpPr>
        <p:spPr>
          <a:xfrm>
            <a:off x="1175042" y="3189748"/>
            <a:ext cx="9841923" cy="950538"/>
          </a:xfrm>
          <a:prstGeom prst="rect">
            <a:avLst/>
          </a:prstGeom>
          <a:noFill/>
        </p:spPr>
        <p:txBody>
          <a:bodyPr wrap="square" rtlCol="0">
            <a:spAutoFit/>
          </a:bodyPr>
          <a:lstStyle/>
          <a:p>
            <a:pPr algn="ctr"/>
            <a:r>
              <a:rPr lang="mn-MN" sz="2800" b="1" dirty="0">
                <a:solidFill>
                  <a:srgbClr val="30538B"/>
                </a:solidFill>
                <a:latin typeface="Arial" panose="020B0604020202020204" pitchFamily="34" charset="0"/>
                <a:cs typeface="Arial" panose="020B0604020202020204" pitchFamily="34" charset="0"/>
              </a:rPr>
              <a:t>АНХААРАЛ ХАНДУУЛСАНД </a:t>
            </a:r>
          </a:p>
          <a:p>
            <a:pPr algn="ctr"/>
            <a:r>
              <a:rPr lang="mn-MN" sz="2800" b="1" dirty="0">
                <a:solidFill>
                  <a:srgbClr val="30538B"/>
                </a:solidFill>
                <a:latin typeface="Arial" panose="020B0604020202020204" pitchFamily="34" charset="0"/>
                <a:cs typeface="Arial" panose="020B0604020202020204" pitchFamily="34" charset="0"/>
              </a:rPr>
              <a:t>БАЯРЛАЛАА	</a:t>
            </a:r>
            <a:endParaRPr lang="en-US" sz="2800" b="1" dirty="0">
              <a:solidFill>
                <a:srgbClr val="30538B"/>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4A1A504A-7706-4F17-B886-7BFBCFB4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967" y="220718"/>
            <a:ext cx="579382" cy="579382"/>
          </a:xfrm>
          <a:prstGeom prst="rect">
            <a:avLst/>
          </a:prstGeom>
        </p:spPr>
      </p:pic>
      <p:pic>
        <p:nvPicPr>
          <p:cNvPr id="27" name="Picture 26"/>
          <p:cNvPicPr>
            <a:picLocks noChangeAspect="1"/>
          </p:cNvPicPr>
          <p:nvPr/>
        </p:nvPicPr>
        <p:blipFill rotWithShape="1">
          <a:blip r:embed="rId5">
            <a:clrChange>
              <a:clrFrom>
                <a:srgbClr val="FFFFFF"/>
              </a:clrFrom>
              <a:clrTo>
                <a:srgbClr val="FFFFFF">
                  <a:alpha val="0"/>
                </a:srgbClr>
              </a:clrTo>
            </a:clrChange>
          </a:blip>
          <a:srcRect l="14388" t="4937" r="12988" b="8727"/>
          <a:stretch/>
        </p:blipFill>
        <p:spPr>
          <a:xfrm>
            <a:off x="11363325" y="171857"/>
            <a:ext cx="712138" cy="684175"/>
          </a:xfrm>
          <a:prstGeom prst="rect">
            <a:avLst/>
          </a:prstGeom>
        </p:spPr>
      </p:pic>
    </p:spTree>
    <p:extLst>
      <p:ext uri="{BB962C8B-B14F-4D97-AF65-F5344CB8AC3E}">
        <p14:creationId xmlns:p14="http://schemas.microsoft.com/office/powerpoint/2010/main" val="143038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79 -0.0026 L 0.42526 0.27886 " pathEditMode="relative" rAng="0" ptsTypes="AA">
                                      <p:cBhvr>
                                        <p:cTn id="6" dur="2000" fill="hold"/>
                                        <p:tgtEl>
                                          <p:spTgt spid="26"/>
                                        </p:tgtEl>
                                        <p:attrNameLst>
                                          <p:attrName>ppt_x</p:attrName>
                                          <p:attrName>ppt_y</p:attrName>
                                        </p:attrNameLst>
                                      </p:cBhvr>
                                      <p:rCtr x="21302" y="14063"/>
                                    </p:animMotion>
                                  </p:childTnLst>
                                </p:cTn>
                              </p:par>
                              <p:par>
                                <p:cTn id="7" presetID="42" presetClass="path" presetSubtype="0" accel="50000" decel="50000" fill="hold" nodeType="withEffect">
                                  <p:stCondLst>
                                    <p:cond delay="0"/>
                                  </p:stCondLst>
                                  <p:childTnLst>
                                    <p:animMotion origin="layout" path="M 2.08333E-6 4.51389E-6 L -0.42214 0.27625 " pathEditMode="relative" rAng="0" ptsTypes="AA">
                                      <p:cBhvr>
                                        <p:cTn id="8" dur="2000" fill="hold"/>
                                        <p:tgtEl>
                                          <p:spTgt spid="27"/>
                                        </p:tgtEl>
                                        <p:attrNameLst>
                                          <p:attrName>ppt_x</p:attrName>
                                          <p:attrName>ppt_y</p:attrName>
                                        </p:attrNameLst>
                                      </p:cBhvr>
                                      <p:rCtr x="-21107" y="13802"/>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486491674"/>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2</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171858"/>
            <a:ext cx="7497216" cy="523220"/>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ГАЗРЫН 2025 ОНЫ ГҮЙЦЭТГЭЛИЙН ТӨЛӨВЛӨГӨӨНИЙ ЭХНИЙ ХАГАС ЖИЛИЙН ХЭРЭГЖИЛТ</a:t>
            </a:r>
          </a:p>
        </p:txBody>
      </p:sp>
      <p:sp>
        <p:nvSpPr>
          <p:cNvPr id="52" name="Rectangle 51"/>
          <p:cNvSpPr/>
          <p:nvPr/>
        </p:nvSpPr>
        <p:spPr>
          <a:xfrm>
            <a:off x="2429471" y="1182605"/>
            <a:ext cx="1860757" cy="519596"/>
          </a:xfrm>
          <a:prstGeom prst="rect">
            <a:avLst/>
          </a:prstGeom>
        </p:spPr>
        <p:txBody>
          <a:bodyPr wrap="none">
            <a:spAutoFit/>
          </a:bodyPr>
          <a:lstStyle/>
          <a:p>
            <a:pPr algn="ctr"/>
            <a:r>
              <a:rPr lang="mn-MN" sz="1400" b="1" i="1" dirty="0">
                <a:solidFill>
                  <a:schemeClr val="accent2"/>
                </a:solidFill>
                <a:latin typeface="Arial" panose="020B0604020202020204" pitchFamily="34" charset="0"/>
                <a:cs typeface="Arial" panose="020B0604020202020204" pitchFamily="34" charset="0"/>
              </a:rPr>
              <a:t>Бүлэг тус бүрийн </a:t>
            </a:r>
          </a:p>
          <a:p>
            <a:pPr algn="ctr"/>
            <a:r>
              <a:rPr lang="mn-MN" sz="1400" b="1" i="1" dirty="0">
                <a:solidFill>
                  <a:schemeClr val="accent2"/>
                </a:solidFill>
                <a:latin typeface="Arial" panose="020B0604020202020204" pitchFamily="34" charset="0"/>
                <a:cs typeface="Arial" panose="020B0604020202020204" pitchFamily="34" charset="0"/>
              </a:rPr>
              <a:t>хэрэгжилт</a:t>
            </a:r>
            <a:endParaRPr lang="mn-MN" sz="1400" i="1" dirty="0">
              <a:solidFill>
                <a:schemeClr val="accent2"/>
              </a:solidFill>
            </a:endParaRPr>
          </a:p>
        </p:txBody>
      </p:sp>
      <p:graphicFrame>
        <p:nvGraphicFramePr>
          <p:cNvPr id="54" name="Table 53"/>
          <p:cNvGraphicFramePr>
            <a:graphicFrameLocks noGrp="1"/>
          </p:cNvGraphicFramePr>
          <p:nvPr>
            <p:extLst>
              <p:ext uri="{D42A27DB-BD31-4B8C-83A1-F6EECF244321}">
                <p14:modId xmlns:p14="http://schemas.microsoft.com/office/powerpoint/2010/main" val="2455909361"/>
              </p:ext>
            </p:extLst>
          </p:nvPr>
        </p:nvGraphicFramePr>
        <p:xfrm>
          <a:off x="192418" y="1795887"/>
          <a:ext cx="6271756" cy="4719036"/>
        </p:xfrm>
        <a:graphic>
          <a:graphicData uri="http://schemas.openxmlformats.org/drawingml/2006/table">
            <a:tbl>
              <a:tblPr firstRow="1" firstCol="1" bandRow="1">
                <a:tableStyleId>{7DF18680-E054-41AD-8BC1-D1AEF772440D}</a:tableStyleId>
              </a:tblPr>
              <a:tblGrid>
                <a:gridCol w="531859">
                  <a:extLst>
                    <a:ext uri="{9D8B030D-6E8A-4147-A177-3AD203B41FA5}">
                      <a16:colId xmlns:a16="http://schemas.microsoft.com/office/drawing/2014/main" val="3138074221"/>
                    </a:ext>
                  </a:extLst>
                </a:gridCol>
                <a:gridCol w="3069125">
                  <a:extLst>
                    <a:ext uri="{9D8B030D-6E8A-4147-A177-3AD203B41FA5}">
                      <a16:colId xmlns:a16="http://schemas.microsoft.com/office/drawing/2014/main" val="3785669492"/>
                    </a:ext>
                  </a:extLst>
                </a:gridCol>
                <a:gridCol w="832919">
                  <a:extLst>
                    <a:ext uri="{9D8B030D-6E8A-4147-A177-3AD203B41FA5}">
                      <a16:colId xmlns:a16="http://schemas.microsoft.com/office/drawing/2014/main" val="4245679363"/>
                    </a:ext>
                  </a:extLst>
                </a:gridCol>
                <a:gridCol w="796705">
                  <a:extLst>
                    <a:ext uri="{9D8B030D-6E8A-4147-A177-3AD203B41FA5}">
                      <a16:colId xmlns:a16="http://schemas.microsoft.com/office/drawing/2014/main" val="1576682222"/>
                    </a:ext>
                  </a:extLst>
                </a:gridCol>
                <a:gridCol w="1041148">
                  <a:extLst>
                    <a:ext uri="{9D8B030D-6E8A-4147-A177-3AD203B41FA5}">
                      <a16:colId xmlns:a16="http://schemas.microsoft.com/office/drawing/2014/main" val="2318269819"/>
                    </a:ext>
                  </a:extLst>
                </a:gridCol>
              </a:tblGrid>
              <a:tr h="1080821">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Д/д</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Дэд бүлэг</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Зорилт</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Арга хэмжээ</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tabLst>
                          <a:tab pos="5220970" algn="l"/>
                        </a:tabLst>
                      </a:pPr>
                      <a:r>
                        <a:rPr lang="mn-MN" sz="1400" dirty="0" smtClean="0">
                          <a:effectLst/>
                          <a:latin typeface="Arial" panose="020B0604020202020204" pitchFamily="34" charset="0"/>
                          <a:cs typeface="Arial" panose="020B0604020202020204" pitchFamily="34" charset="0"/>
                        </a:rPr>
                        <a:t>Гүйцэтгэл-ийн</a:t>
                      </a:r>
                    </a:p>
                    <a:p>
                      <a:pPr algn="ctr">
                        <a:lnSpc>
                          <a:spcPct val="107000"/>
                        </a:lnSpc>
                        <a:spcAft>
                          <a:spcPts val="0"/>
                        </a:spcAft>
                        <a:tabLst>
                          <a:tab pos="5220970" algn="l"/>
                        </a:tabLst>
                      </a:pPr>
                      <a:r>
                        <a:rPr lang="mn-MN" sz="1400" dirty="0" smtClean="0">
                          <a:effectLst/>
                          <a:latin typeface="Arial" panose="020B0604020202020204" pitchFamily="34" charset="0"/>
                          <a:cs typeface="Arial" panose="020B0604020202020204" pitchFamily="34" charset="0"/>
                        </a:rPr>
                        <a:t>хувь</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extLst>
                  <a:ext uri="{0D108BD9-81ED-4DB2-BD59-A6C34878D82A}">
                    <a16:rowId xmlns:a16="http://schemas.microsoft.com/office/drawing/2014/main" val="1882051755"/>
                  </a:ext>
                </a:extLst>
              </a:tr>
              <a:tr h="251737">
                <a:tc>
                  <a:txBody>
                    <a:bodyPr/>
                    <a:lstStyle/>
                    <a:p>
                      <a:pPr algn="ctr">
                        <a:lnSpc>
                          <a:spcPct val="107000"/>
                        </a:lnSpc>
                        <a:spcAft>
                          <a:spcPts val="0"/>
                        </a:spcAft>
                      </a:pPr>
                      <a:r>
                        <a:rPr lang="mn-MN" sz="900" dirty="0">
                          <a:effectLst/>
                          <a:latin typeface="Arial" panose="020B0604020202020204" pitchFamily="34" charset="0"/>
                          <a:cs typeface="Arial" panose="020B0604020202020204" pitchFamily="34" charset="0"/>
                        </a:rPr>
                        <a:t>1</a:t>
                      </a:r>
                      <a:endParaRPr lang="mn-MN" sz="9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pPr>
                      <a:r>
                        <a:rPr lang="mn-MN" sz="900" dirty="0">
                          <a:effectLst/>
                          <a:latin typeface="Arial" panose="020B0604020202020204" pitchFamily="34" charset="0"/>
                          <a:cs typeface="Arial" panose="020B0604020202020204" pitchFamily="34" charset="0"/>
                        </a:rPr>
                        <a:t>2</a:t>
                      </a:r>
                      <a:endParaRPr lang="mn-MN" sz="9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900">
                          <a:effectLst/>
                          <a:latin typeface="Arial" panose="020B0604020202020204" pitchFamily="34" charset="0"/>
                          <a:cs typeface="Arial" panose="020B0604020202020204" pitchFamily="34" charset="0"/>
                        </a:rPr>
                        <a:t>3</a:t>
                      </a:r>
                      <a:endParaRPr lang="mn-MN" sz="90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900">
                          <a:effectLst/>
                          <a:latin typeface="Arial" panose="020B0604020202020204" pitchFamily="34" charset="0"/>
                          <a:cs typeface="Arial" panose="020B0604020202020204" pitchFamily="34" charset="0"/>
                        </a:rPr>
                        <a:t>4</a:t>
                      </a:r>
                      <a:endParaRPr lang="mn-MN" sz="90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900" dirty="0">
                          <a:effectLst/>
                          <a:latin typeface="Arial" panose="020B0604020202020204" pitchFamily="34" charset="0"/>
                          <a:cs typeface="Arial" panose="020B0604020202020204" pitchFamily="34" charset="0"/>
                        </a:rPr>
                        <a:t>5</a:t>
                      </a:r>
                      <a:endParaRPr lang="mn-MN" sz="9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extLst>
                  <a:ext uri="{0D108BD9-81ED-4DB2-BD59-A6C34878D82A}">
                    <a16:rowId xmlns:a16="http://schemas.microsoft.com/office/drawing/2014/main" val="1577651544"/>
                  </a:ext>
                </a:extLst>
              </a:tr>
              <a:tr h="635275">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1</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l">
                        <a:lnSpc>
                          <a:spcPct val="107000"/>
                        </a:lnSpc>
                        <a:spcAft>
                          <a:spcPts val="0"/>
                        </a:spcAft>
                      </a:pPr>
                      <a:r>
                        <a:rPr lang="mn-MN" sz="1400" dirty="0">
                          <a:effectLst/>
                          <a:latin typeface="Arial" panose="020B0604020202020204" pitchFamily="34" charset="0"/>
                          <a:cs typeface="Arial" panose="020B0604020202020204" pitchFamily="34" charset="0"/>
                        </a:rPr>
                        <a:t>Төсөл арга хэмжээний хүрээнд</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6</a:t>
                      </a:r>
                      <a:r>
                        <a:rPr lang="mn-MN" sz="1400" dirty="0">
                          <a:effectLst/>
                          <a:latin typeface="Arial" panose="020B0604020202020204" pitchFamily="34" charset="0"/>
                          <a:cs typeface="Arial" panose="020B0604020202020204" pitchFamily="34" charset="0"/>
                        </a:rPr>
                        <a:t> </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7</a:t>
                      </a:r>
                      <a:r>
                        <a:rPr lang="mn-MN" sz="1400" dirty="0">
                          <a:effectLst/>
                          <a:latin typeface="Arial" panose="020B0604020202020204" pitchFamily="34" charset="0"/>
                          <a:cs typeface="Arial" panose="020B0604020202020204" pitchFamily="34" charset="0"/>
                        </a:rPr>
                        <a:t> </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kumimoji="0" lang="mn-MN"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92,8%</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extLst>
                  <a:ext uri="{0D108BD9-81ED-4DB2-BD59-A6C34878D82A}">
                    <a16:rowId xmlns:a16="http://schemas.microsoft.com/office/drawing/2014/main" val="3063087781"/>
                  </a:ext>
                </a:extLst>
              </a:tr>
              <a:tr h="665080">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2</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l">
                        <a:lnSpc>
                          <a:spcPct val="107000"/>
                        </a:lnSpc>
                        <a:spcAft>
                          <a:spcPts val="0"/>
                        </a:spcAft>
                      </a:pPr>
                      <a:r>
                        <a:rPr lang="mn-MN" sz="1400" dirty="0">
                          <a:effectLst/>
                          <a:latin typeface="Arial" panose="020B0604020202020204" pitchFamily="34" charset="0"/>
                          <a:cs typeface="Arial" panose="020B0604020202020204" pitchFamily="34" charset="0"/>
                        </a:rPr>
                        <a:t>Бодлогын баримт бичигт тусгагдсан зорилтын хүрээнд</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 </a:t>
                      </a:r>
                      <a:r>
                        <a:rPr lang="mn-MN" sz="1400" dirty="0" smtClean="0">
                          <a:effectLst/>
                          <a:latin typeface="Arial" panose="020B0604020202020204" pitchFamily="34" charset="0"/>
                          <a:cs typeface="Arial" panose="020B0604020202020204" pitchFamily="34" charset="0"/>
                        </a:rPr>
                        <a:t>29</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61</a:t>
                      </a:r>
                      <a:r>
                        <a:rPr lang="mn-MN" sz="1400" dirty="0">
                          <a:effectLst/>
                          <a:latin typeface="Arial" panose="020B0604020202020204" pitchFamily="34" charset="0"/>
                          <a:cs typeface="Arial" panose="020B0604020202020204" pitchFamily="34" charset="0"/>
                        </a:rPr>
                        <a:t> </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kumimoji="0" lang="mn-MN"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83,7%</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extLst>
                  <a:ext uri="{0D108BD9-81ED-4DB2-BD59-A6C34878D82A}">
                    <a16:rowId xmlns:a16="http://schemas.microsoft.com/office/drawing/2014/main" val="940128373"/>
                  </a:ext>
                </a:extLst>
              </a:tr>
              <a:tr h="652531">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3</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l">
                        <a:lnSpc>
                          <a:spcPct val="107000"/>
                        </a:lnSpc>
                        <a:spcAft>
                          <a:spcPts val="0"/>
                        </a:spcAft>
                      </a:pPr>
                      <a:r>
                        <a:rPr lang="mn-MN" sz="1400" dirty="0">
                          <a:effectLst/>
                          <a:latin typeface="Arial" panose="020B0604020202020204" pitchFamily="34" charset="0"/>
                          <a:cs typeface="Arial" panose="020B0604020202020204" pitchFamily="34" charset="0"/>
                        </a:rPr>
                        <a:t>Хуулиар хүлээх чиг үүргийн </a:t>
                      </a:r>
                      <a:r>
                        <a:rPr lang="mn-MN" sz="1400" dirty="0" smtClean="0">
                          <a:effectLst/>
                          <a:latin typeface="Arial" panose="020B0604020202020204" pitchFamily="34" charset="0"/>
                          <a:cs typeface="Arial" panose="020B0604020202020204" pitchFamily="34" charset="0"/>
                        </a:rPr>
                        <a:t>хүрээнд</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10</a:t>
                      </a:r>
                      <a:r>
                        <a:rPr lang="mn-MN" sz="1400" dirty="0">
                          <a:effectLst/>
                          <a:latin typeface="Arial" panose="020B0604020202020204" pitchFamily="34" charset="0"/>
                          <a:cs typeface="Arial" panose="020B0604020202020204" pitchFamily="34" charset="0"/>
                        </a:rPr>
                        <a:t> </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smtClean="0">
                          <a:effectLst/>
                          <a:latin typeface="Arial" panose="020B0604020202020204" pitchFamily="34" charset="0"/>
                          <a:cs typeface="Arial" panose="020B0604020202020204" pitchFamily="34" charset="0"/>
                        </a:rPr>
                        <a:t>86</a:t>
                      </a:r>
                      <a:r>
                        <a:rPr lang="mn-MN" sz="1400" dirty="0">
                          <a:effectLst/>
                          <a:latin typeface="Arial" panose="020B0604020202020204" pitchFamily="34" charset="0"/>
                          <a:cs typeface="Arial" panose="020B0604020202020204" pitchFamily="34" charset="0"/>
                        </a:rPr>
                        <a:t> </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kumimoji="0" lang="mn-MN"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93,9%</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extLst>
                  <a:ext uri="{0D108BD9-81ED-4DB2-BD59-A6C34878D82A}">
                    <a16:rowId xmlns:a16="http://schemas.microsoft.com/office/drawing/2014/main" val="3183441948"/>
                  </a:ext>
                </a:extLst>
              </a:tr>
              <a:tr h="908428">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4</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l">
                        <a:lnSpc>
                          <a:spcPct val="107000"/>
                        </a:lnSpc>
                        <a:spcAft>
                          <a:spcPts val="0"/>
                        </a:spcAft>
                      </a:pPr>
                      <a:r>
                        <a:rPr lang="mn-MN" sz="1400">
                          <a:effectLst/>
                          <a:latin typeface="Arial" panose="020B0604020202020204" pitchFamily="34" charset="0"/>
                          <a:cs typeface="Arial" panose="020B0604020202020204" pitchFamily="34" charset="0"/>
                        </a:rPr>
                        <a:t>Төрийн үйлчилгээний чанар, хүртээмжийг сайжруулах зорилтын хүрээнд</a:t>
                      </a:r>
                      <a:endParaRPr lang="mn-MN" sz="140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 </a:t>
                      </a:r>
                      <a:r>
                        <a:rPr lang="mn-MN" sz="1400" dirty="0" smtClean="0">
                          <a:effectLst/>
                          <a:latin typeface="Arial" panose="020B0604020202020204" pitchFamily="34" charset="0"/>
                          <a:cs typeface="Arial" panose="020B0604020202020204" pitchFamily="34" charset="0"/>
                        </a:rPr>
                        <a:t>1</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lang="mn-MN" sz="1400" dirty="0">
                          <a:effectLst/>
                          <a:latin typeface="Arial" panose="020B0604020202020204" pitchFamily="34" charset="0"/>
                          <a:cs typeface="Arial" panose="020B0604020202020204" pitchFamily="34" charset="0"/>
                        </a:rPr>
                        <a:t> </a:t>
                      </a:r>
                      <a:r>
                        <a:rPr lang="mn-MN" sz="1400" dirty="0" smtClean="0">
                          <a:effectLst/>
                          <a:latin typeface="Arial" panose="020B0604020202020204" pitchFamily="34" charset="0"/>
                          <a:cs typeface="Arial" panose="020B0604020202020204" pitchFamily="34" charset="0"/>
                        </a:rPr>
                        <a:t>4</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tc>
                  <a:txBody>
                    <a:bodyPr/>
                    <a:lstStyle/>
                    <a:p>
                      <a:pPr algn="ctr">
                        <a:lnSpc>
                          <a:spcPct val="107000"/>
                        </a:lnSpc>
                        <a:spcAft>
                          <a:spcPts val="0"/>
                        </a:spcAft>
                      </a:pPr>
                      <a:r>
                        <a:rPr kumimoji="0" lang="mn-MN"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92,5%</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tc>
                <a:extLst>
                  <a:ext uri="{0D108BD9-81ED-4DB2-BD59-A6C34878D82A}">
                    <a16:rowId xmlns:a16="http://schemas.microsoft.com/office/drawing/2014/main" val="1358858049"/>
                  </a:ext>
                </a:extLst>
              </a:tr>
              <a:tr h="525164">
                <a:tc gridSpan="2">
                  <a:txBody>
                    <a:bodyPr/>
                    <a:lstStyle/>
                    <a:p>
                      <a:pPr algn="ctr">
                        <a:lnSpc>
                          <a:spcPct val="107000"/>
                        </a:lnSpc>
                        <a:spcAft>
                          <a:spcPts val="0"/>
                        </a:spcAft>
                      </a:pPr>
                      <a:r>
                        <a:rPr lang="mn-MN" sz="1400" cap="all" dirty="0">
                          <a:effectLst/>
                          <a:latin typeface="Arial" panose="020B0604020202020204" pitchFamily="34" charset="0"/>
                          <a:cs typeface="Arial" panose="020B0604020202020204" pitchFamily="34" charset="0"/>
                        </a:rPr>
                        <a:t>Нийт</a:t>
                      </a:r>
                      <a:endParaRPr lang="mn-MN" sz="1400" dirty="0">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hMerge="1">
                  <a:txBody>
                    <a:bodyPr/>
                    <a:lstStyle/>
                    <a:p>
                      <a:endParaRPr lang="mn-MN"/>
                    </a:p>
                  </a:txBody>
                  <a:tcPr/>
                </a:tc>
                <a:tc>
                  <a:txBody>
                    <a:bodyPr/>
                    <a:lstStyle/>
                    <a:p>
                      <a:pPr algn="ctr">
                        <a:lnSpc>
                          <a:spcPct val="107000"/>
                        </a:lnSpc>
                        <a:spcAft>
                          <a:spcPts val="0"/>
                        </a:spcAft>
                      </a:pPr>
                      <a:r>
                        <a:rPr lang="mn-MN" sz="1400" b="1" dirty="0" smtClean="0">
                          <a:solidFill>
                            <a:schemeClr val="bg1"/>
                          </a:solidFill>
                          <a:effectLst/>
                          <a:latin typeface="Arial" panose="020B0604020202020204" pitchFamily="34" charset="0"/>
                          <a:cs typeface="Arial" panose="020B0604020202020204" pitchFamily="34" charset="0"/>
                        </a:rPr>
                        <a:t>46</a:t>
                      </a:r>
                      <a:r>
                        <a:rPr lang="mn-MN" sz="1400" b="1" dirty="0">
                          <a:solidFill>
                            <a:schemeClr val="bg1"/>
                          </a:solidFill>
                          <a:effectLst/>
                          <a:latin typeface="Arial" panose="020B0604020202020204" pitchFamily="34" charset="0"/>
                          <a:cs typeface="Arial" panose="020B0604020202020204" pitchFamily="34" charset="0"/>
                        </a:rPr>
                        <a:t> </a:t>
                      </a:r>
                      <a:endParaRPr lang="mn-MN"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pPr>
                      <a:r>
                        <a:rPr lang="mn-MN" sz="1400" b="1" dirty="0">
                          <a:solidFill>
                            <a:schemeClr val="bg1"/>
                          </a:solidFill>
                          <a:effectLst/>
                          <a:latin typeface="Arial" panose="020B0604020202020204" pitchFamily="34" charset="0"/>
                          <a:cs typeface="Arial" panose="020B0604020202020204" pitchFamily="34" charset="0"/>
                        </a:rPr>
                        <a:t> </a:t>
                      </a:r>
                      <a:r>
                        <a:rPr lang="mn-MN" sz="1400" b="1" dirty="0" smtClean="0">
                          <a:solidFill>
                            <a:schemeClr val="bg1"/>
                          </a:solidFill>
                          <a:effectLst/>
                          <a:latin typeface="Arial" panose="020B0604020202020204" pitchFamily="34" charset="0"/>
                          <a:cs typeface="Arial" panose="020B0604020202020204" pitchFamily="34" charset="0"/>
                        </a:rPr>
                        <a:t>158</a:t>
                      </a:r>
                      <a:endParaRPr lang="mn-MN"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tc>
                  <a:txBody>
                    <a:bodyPr/>
                    <a:lstStyle/>
                    <a:p>
                      <a:pPr algn="ctr">
                        <a:lnSpc>
                          <a:spcPct val="107000"/>
                        </a:lnSpc>
                        <a:spcAft>
                          <a:spcPts val="0"/>
                        </a:spcAft>
                      </a:pPr>
                      <a:r>
                        <a:rPr lang="mn-MN" sz="1400" b="1" dirty="0" smtClean="0">
                          <a:solidFill>
                            <a:schemeClr val="bg1"/>
                          </a:solidFill>
                          <a:effectLst/>
                          <a:latin typeface="Arial" panose="020B0604020202020204" pitchFamily="34" charset="0"/>
                          <a:cs typeface="Arial" panose="020B0604020202020204" pitchFamily="34" charset="0"/>
                        </a:rPr>
                        <a:t> 89,9%</a:t>
                      </a:r>
                      <a:endParaRPr lang="mn-MN"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293" marR="68293" marT="0" marB="0" anchor="ctr">
                    <a:solidFill>
                      <a:schemeClr val="accent1"/>
                    </a:solidFill>
                  </a:tcPr>
                </a:tc>
                <a:extLst>
                  <a:ext uri="{0D108BD9-81ED-4DB2-BD59-A6C34878D82A}">
                    <a16:rowId xmlns:a16="http://schemas.microsoft.com/office/drawing/2014/main" val="2964029129"/>
                  </a:ext>
                </a:extLst>
              </a:tr>
            </a:tbl>
          </a:graphicData>
        </a:graphic>
      </p:graphicFrame>
      <p:graphicFrame>
        <p:nvGraphicFramePr>
          <p:cNvPr id="55" name="Chart 54"/>
          <p:cNvGraphicFramePr/>
          <p:nvPr>
            <p:extLst>
              <p:ext uri="{D42A27DB-BD31-4B8C-83A1-F6EECF244321}">
                <p14:modId xmlns:p14="http://schemas.microsoft.com/office/powerpoint/2010/main" val="1446981381"/>
              </p:ext>
            </p:extLst>
          </p:nvPr>
        </p:nvGraphicFramePr>
        <p:xfrm>
          <a:off x="6726115" y="1795887"/>
          <a:ext cx="5147377" cy="4719036"/>
        </p:xfrm>
        <a:graphic>
          <a:graphicData uri="http://schemas.openxmlformats.org/drawingml/2006/chart">
            <c:chart xmlns:c="http://schemas.openxmlformats.org/drawingml/2006/chart" xmlns:r="http://schemas.openxmlformats.org/officeDocument/2006/relationships" r:id="rId3"/>
          </a:graphicData>
        </a:graphic>
      </p:graphicFrame>
      <p:sp>
        <p:nvSpPr>
          <p:cNvPr id="56" name="Rectangle 55"/>
          <p:cNvSpPr/>
          <p:nvPr/>
        </p:nvSpPr>
        <p:spPr>
          <a:xfrm>
            <a:off x="8190673" y="1182605"/>
            <a:ext cx="2218271" cy="519596"/>
          </a:xfrm>
          <a:prstGeom prst="rect">
            <a:avLst/>
          </a:prstGeom>
        </p:spPr>
        <p:txBody>
          <a:bodyPr wrap="none">
            <a:spAutoFit/>
          </a:bodyPr>
          <a:lstStyle/>
          <a:p>
            <a:pPr algn="ctr"/>
            <a:r>
              <a:rPr lang="mn-MN" sz="1400" b="1" i="1" dirty="0">
                <a:solidFill>
                  <a:schemeClr val="accent2"/>
                </a:solidFill>
                <a:latin typeface="Arial" panose="020B0604020202020204" pitchFamily="34" charset="0"/>
                <a:cs typeface="Arial" panose="020B0604020202020204" pitchFamily="34" charset="0"/>
              </a:rPr>
              <a:t>Нийт арга хэмжээний </a:t>
            </a:r>
          </a:p>
          <a:p>
            <a:pPr algn="ctr"/>
            <a:r>
              <a:rPr lang="mn-MN" sz="1400" b="1" i="1" dirty="0">
                <a:solidFill>
                  <a:schemeClr val="accent2"/>
                </a:solidFill>
                <a:latin typeface="Arial" panose="020B0604020202020204" pitchFamily="34" charset="0"/>
                <a:cs typeface="Arial" panose="020B0604020202020204" pitchFamily="34" charset="0"/>
              </a:rPr>
              <a:t>хэрэгжилт</a:t>
            </a:r>
            <a:endParaRPr lang="mn-MN" sz="1400" i="1" dirty="0">
              <a:solidFill>
                <a:schemeClr val="accent2"/>
              </a:solidFill>
            </a:endParaRP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5">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Tree>
    <p:extLst>
      <p:ext uri="{BB962C8B-B14F-4D97-AF65-F5344CB8AC3E}">
        <p14:creationId xmlns:p14="http://schemas.microsoft.com/office/powerpoint/2010/main" val="4039363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928105835"/>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en-US" sz="1000" b="1" dirty="0" smtClean="0">
                          <a:solidFill>
                            <a:srgbClr val="30538B"/>
                          </a:solidFill>
                          <a:latin typeface="Arial" panose="020B0604020202020204" pitchFamily="34" charset="0"/>
                          <a:cs typeface="Arial" panose="020B0604020202020204" pitchFamily="34" charset="0"/>
                        </a:rPr>
                        <a:t>3</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1. ТӨСӨЛ АРГА ХЭМЖЭЭНИЙ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2" name="Rectangle 1"/>
          <p:cNvSpPr/>
          <p:nvPr/>
        </p:nvSpPr>
        <p:spPr>
          <a:xfrm>
            <a:off x="6208295" y="1474056"/>
            <a:ext cx="5678906" cy="1646605"/>
          </a:xfrm>
          <a:prstGeom prst="rect">
            <a:avLst/>
          </a:prstGeom>
        </p:spPr>
        <p:txBody>
          <a:bodyPr wrap="square">
            <a:spAutoFit/>
          </a:bodyPr>
          <a:lstStyle/>
          <a:p>
            <a:pPr lvl="0" algn="just">
              <a:spcAft>
                <a:spcPts val="600"/>
              </a:spcAft>
            </a:pPr>
            <a:r>
              <a:rPr lang="en-US" sz="1200" dirty="0" smtClean="0">
                <a:latin typeface="Arial" panose="020B0604020202020204" pitchFamily="34" charset="0"/>
                <a:cs typeface="Arial" panose="020B0604020202020204" pitchFamily="34" charset="0"/>
              </a:rPr>
              <a:t>	</a:t>
            </a:r>
            <a:r>
              <a:rPr lang="mn-MN" sz="1200" dirty="0" smtClean="0">
                <a:latin typeface="Arial" panose="020B0604020202020204" pitchFamily="34" charset="0"/>
                <a:cs typeface="Arial" panose="020B0604020202020204" pitchFamily="34" charset="0"/>
              </a:rPr>
              <a:t>Буянт-Ухаа </a:t>
            </a:r>
            <a:r>
              <a:rPr lang="mn-MN" sz="1200" dirty="0">
                <a:latin typeface="Arial" panose="020B0604020202020204" pitchFamily="34" charset="0"/>
                <a:cs typeface="Arial" panose="020B0604020202020204" pitchFamily="34" charset="0"/>
              </a:rPr>
              <a:t>спорт цогцолбороос 120 мянгатын уулзвар, Сүхбаатарын талбай хүртэл 13.1 км урттай болон Ард Аюушийн өргөн чөлөө, Их тойруу </a:t>
            </a:r>
            <a:r>
              <a:rPr lang="mn-MN" sz="1200" dirty="0" err="1">
                <a:latin typeface="Arial" panose="020B0604020202020204" pitchFamily="34" charset="0"/>
                <a:cs typeface="Arial" panose="020B0604020202020204" pitchFamily="34" charset="0"/>
              </a:rPr>
              <a:t>Намъянжүгийн</a:t>
            </a:r>
            <a:r>
              <a:rPr lang="mn-MN" sz="1200" dirty="0">
                <a:latin typeface="Arial" panose="020B0604020202020204" pitchFamily="34" charset="0"/>
                <a:cs typeface="Arial" panose="020B0604020202020204" pitchFamily="34" charset="0"/>
              </a:rPr>
              <a:t> гудамж, Нийслэл хүрээ өргөн чөлөө дагуу 11.9 км урттай “Тусгай замын автобус” /</a:t>
            </a:r>
            <a:r>
              <a:rPr lang="en-US" sz="1200" dirty="0">
                <a:latin typeface="Arial" panose="020B0604020202020204" pitchFamily="34" charset="0"/>
                <a:cs typeface="Arial" panose="020B0604020202020204" pitchFamily="34" charset="0"/>
              </a:rPr>
              <a:t>BRT/ </a:t>
            </a:r>
            <a:r>
              <a:rPr lang="mn-MN" sz="1200" dirty="0">
                <a:latin typeface="Arial" panose="020B0604020202020204" pitchFamily="34" charset="0"/>
                <a:cs typeface="Arial" panose="020B0604020202020204" pitchFamily="34" charset="0"/>
              </a:rPr>
              <a:t>төслийн бүтээн байгуулалтын ажлыг эхлүүлэх ажил жагсаалтад эрэмбэлэгдсэн</a:t>
            </a:r>
            <a:r>
              <a:rPr lang="mn-MN" sz="1200" dirty="0" smtClean="0">
                <a:latin typeface="Arial" panose="020B0604020202020204" pitchFamily="34" charset="0"/>
                <a:cs typeface="Arial" panose="020B0604020202020204" pitchFamily="34" charset="0"/>
              </a:rPr>
              <a:t>.</a:t>
            </a:r>
            <a:endParaRPr lang="en-US" sz="1200" dirty="0" smtClean="0">
              <a:latin typeface="Arial" panose="020B0604020202020204" pitchFamily="34" charset="0"/>
              <a:cs typeface="Arial" panose="020B0604020202020204" pitchFamily="34" charset="0"/>
            </a:endParaRPr>
          </a:p>
          <a:p>
            <a:pPr lvl="0" algn="just">
              <a:spcAft>
                <a:spcPts val="0"/>
              </a:spcAft>
            </a:pPr>
            <a:r>
              <a:rPr lang="en-US" sz="1200" dirty="0" smtClean="0">
                <a:latin typeface="Arial" panose="020B0604020202020204" pitchFamily="34" charset="0"/>
                <a:cs typeface="Arial" panose="020B0604020202020204" pitchFamily="34" charset="0"/>
              </a:rPr>
              <a:t>	</a:t>
            </a:r>
            <a:r>
              <a:rPr lang="mn-MN" sz="1200" dirty="0" smtClean="0">
                <a:latin typeface="Arial" panose="020B0604020202020204" pitchFamily="34" charset="0"/>
                <a:cs typeface="Arial" panose="020B0604020202020204" pitchFamily="34" charset="0"/>
              </a:rPr>
              <a:t>“</a:t>
            </a:r>
            <a:r>
              <a:rPr lang="mn-MN" sz="1200" dirty="0">
                <a:latin typeface="Arial" panose="020B0604020202020204" pitchFamily="34" charset="0"/>
                <a:cs typeface="Arial" panose="020B0604020202020204" pitchFamily="34" charset="0"/>
              </a:rPr>
              <a:t>Тусгай замын автобус” /</a:t>
            </a:r>
            <a:r>
              <a:rPr lang="en-US" sz="1200" dirty="0">
                <a:latin typeface="Arial" panose="020B0604020202020204" pitchFamily="34" charset="0"/>
                <a:cs typeface="Arial" panose="020B0604020202020204" pitchFamily="34" charset="0"/>
              </a:rPr>
              <a:t>BRT/ </a:t>
            </a:r>
            <a:r>
              <a:rPr lang="mn-MN" sz="1200" dirty="0">
                <a:latin typeface="Arial" panose="020B0604020202020204" pitchFamily="34" charset="0"/>
                <a:cs typeface="Arial" panose="020B0604020202020204" pitchFamily="34" charset="0"/>
              </a:rPr>
              <a:t>төслийн Техник, эдийн засгийн </a:t>
            </a:r>
            <a:r>
              <a:rPr lang="mn-MN" sz="1200" dirty="0" smtClean="0">
                <a:latin typeface="Arial" panose="020B0604020202020204" pitchFamily="34" charset="0"/>
                <a:cs typeface="Arial" panose="020B0604020202020204" pitchFamily="34" charset="0"/>
              </a:rPr>
              <a:t>үндэслэлийг </a:t>
            </a:r>
            <a:r>
              <a:rPr lang="mn-MN" sz="1200" dirty="0">
                <a:latin typeface="Arial" panose="020B0604020202020204" pitchFamily="34" charset="0"/>
                <a:cs typeface="Arial" panose="020B0604020202020204" pitchFamily="34" charset="0"/>
              </a:rPr>
              <a:t>боловсруулах ажлын хүрээнд инженерийн дэд бүтэц, шугам сүлжээний тодруулгыг гарган ажиллаж байна.</a:t>
            </a:r>
          </a:p>
        </p:txBody>
      </p:sp>
      <p:sp>
        <p:nvSpPr>
          <p:cNvPr id="9" name="Rectangle 8"/>
          <p:cNvSpPr/>
          <p:nvPr/>
        </p:nvSpPr>
        <p:spPr>
          <a:xfrm>
            <a:off x="212967" y="1156424"/>
            <a:ext cx="5725820" cy="2677656"/>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Засгийн </a:t>
            </a:r>
            <a:r>
              <a:rPr lang="mn-MN" sz="1200" dirty="0">
                <a:latin typeface="Arial" panose="020B0604020202020204" pitchFamily="34" charset="0"/>
                <a:ea typeface="Calibri" panose="020F0502020204030204" pitchFamily="34" charset="0"/>
              </a:rPr>
              <a:t>газрын 2023 оны 411 дүгээр тогтоолоор нийслэл Улаанбаатар хотод Олон Улсын чанар стандарт, шаардлагыг бүрэн хангасан Их багтаамжийн нийтийн тээврийн хэрэгсэл “Метро” барьж байгуулах төслийг хэрэгжүүлэхээр шийдвэрлэсэн. Хот байгуулалт, хотын стандартын газрын даргын 2024 оны </a:t>
            </a:r>
            <a:r>
              <a:rPr lang="mn-MN" sz="1200" dirty="0" smtClean="0">
                <a:latin typeface="Arial" panose="020B0604020202020204" pitchFamily="34" charset="0"/>
                <a:ea typeface="Calibri" panose="020F0502020204030204" pitchFamily="34" charset="0"/>
              </a:rPr>
              <a:t>А/71 </a:t>
            </a:r>
            <a:r>
              <a:rPr lang="mn-MN" sz="1200" dirty="0">
                <a:latin typeface="Arial" panose="020B0604020202020204" pitchFamily="34" charset="0"/>
                <a:ea typeface="Calibri" panose="020F0502020204030204" pitchFamily="34" charset="0"/>
              </a:rPr>
              <a:t>дүгээр тушаалаар Нийслэл Улаанбаатар хотод их багтаамжийн нийтийн тээврийн хэрэгсэл “Метро” барьж байгуулах төслийн зөвлөх үйлчилгээний ажлын орон зайн төлөвлөлт, инженерийн дэд бүтцийн хүрээнд санал, зөвлөмж өгөх үүрэг бүхий Ажлын хэсгийг томилсон. </a:t>
            </a:r>
            <a:endParaRPr lang="mn-MN" sz="1200" dirty="0" smtClean="0">
              <a:latin typeface="Arial" panose="020B0604020202020204" pitchFamily="34" charset="0"/>
              <a:ea typeface="Calibri" panose="020F0502020204030204" pitchFamily="34" charset="0"/>
            </a:endParaRPr>
          </a:p>
          <a:p>
            <a:pPr algn="just"/>
            <a:r>
              <a:rPr lang="mn-MN" sz="1200" dirty="0" smtClean="0">
                <a:latin typeface="Arial" panose="020B0604020202020204" pitchFamily="34" charset="0"/>
                <a:ea typeface="Calibri" panose="020F0502020204030204" pitchFamily="34" charset="0"/>
              </a:rPr>
              <a:t>	Төслийн </a:t>
            </a:r>
            <a:r>
              <a:rPr lang="mn-MN" sz="1200" dirty="0">
                <a:latin typeface="Arial" panose="020B0604020202020204" pitchFamily="34" charset="0"/>
                <a:ea typeface="Calibri" panose="020F0502020204030204" pitchFamily="34" charset="0"/>
              </a:rPr>
              <a:t>зөвлөх үйлчилгээний баг болох БНСУ-ын </a:t>
            </a:r>
            <a:r>
              <a:rPr lang="mn-MN" sz="1200" dirty="0">
                <a:latin typeface="Arial" panose="020B0604020202020204" pitchFamily="34" charset="0"/>
                <a:ea typeface="Calibri" panose="020F0502020204030204" pitchFamily="34" charset="0"/>
                <a:cs typeface="Mongolian Baiti" panose="03000500000000000000" pitchFamily="66" charset="0"/>
              </a:rPr>
              <a:t>“</a:t>
            </a:r>
            <a:r>
              <a:rPr lang="mn-MN" sz="1200" dirty="0" err="1">
                <a:latin typeface="Arial" panose="020B0604020202020204" pitchFamily="34" charset="0"/>
                <a:ea typeface="Calibri" panose="020F0502020204030204" pitchFamily="34" charset="0"/>
              </a:rPr>
              <a:t>Духуа</a:t>
            </a:r>
            <a:r>
              <a:rPr lang="mn-MN" sz="1200" dirty="0">
                <a:latin typeface="Arial" panose="020B0604020202020204" pitchFamily="34" charset="0"/>
                <a:ea typeface="Calibri" panose="020F0502020204030204" pitchFamily="34" charset="0"/>
              </a:rPr>
              <a:t> </a:t>
            </a:r>
            <a:r>
              <a:rPr lang="mn-MN" sz="1200" dirty="0" err="1">
                <a:latin typeface="Arial" panose="020B0604020202020204" pitchFamily="34" charset="0"/>
                <a:ea typeface="Calibri" panose="020F0502020204030204" pitchFamily="34" charset="0"/>
              </a:rPr>
              <a:t>инженеринг</a:t>
            </a:r>
            <a:r>
              <a:rPr lang="mn-MN" sz="1200" dirty="0">
                <a:latin typeface="Arial" panose="020B0604020202020204" pitchFamily="34" charset="0"/>
                <a:ea typeface="Calibri" panose="020F0502020204030204" pitchFamily="34" charset="0"/>
              </a:rPr>
              <a:t>” ХК болон түншлэлийн гишүүд Korea National Railway, Korail, Soosung engineering ХХК нь </a:t>
            </a:r>
            <a:r>
              <a:rPr lang="mn-MN" sz="1200" dirty="0" err="1" smtClean="0">
                <a:latin typeface="Arial" panose="020B0604020202020204" pitchFamily="34" charset="0"/>
                <a:ea typeface="Calibri" panose="020F0502020204030204" pitchFamily="34" charset="0"/>
              </a:rPr>
              <a:t>ТЭЗҮ</a:t>
            </a:r>
            <a:r>
              <a:rPr lang="mn-MN" sz="1200" dirty="0" smtClean="0">
                <a:latin typeface="Arial" panose="020B0604020202020204" pitchFamily="34" charset="0"/>
                <a:ea typeface="Calibri" panose="020F0502020204030204" pitchFamily="34" charset="0"/>
              </a:rPr>
              <a:t>-ийг </a:t>
            </a:r>
            <a:r>
              <a:rPr lang="mn-MN" sz="1200" dirty="0">
                <a:latin typeface="Arial" panose="020B0604020202020204" pitchFamily="34" charset="0"/>
                <a:ea typeface="Calibri" panose="020F0502020204030204" pitchFamily="34" charset="0"/>
              </a:rPr>
              <a:t>шинэчлэн, загвар зураг төсөл боловсруулж, Нийслэлийн нутаг дэвсгэрт Хот төлөвлөлтийн асуудал хэлэлцэх мэргэжлийн зөвлөлийн 2025 оны 08 дугаар хурлаар 15 байршилд Метроны буудал, 1 Депо бүхий 19.01 км урттай загвар зургийг хэлэлцэн дэмжигдэж, </a:t>
            </a:r>
            <a:r>
              <a:rPr lang="mn-MN" sz="1200" dirty="0" smtClean="0">
                <a:latin typeface="Arial" panose="020B0604020202020204" pitchFamily="34" charset="0"/>
                <a:ea typeface="Calibri" panose="020F0502020204030204" pitchFamily="34" charset="0"/>
              </a:rPr>
              <a:t>батлагдсан.</a:t>
            </a:r>
            <a:endParaRPr lang="mn-MN" sz="1200" dirty="0"/>
          </a:p>
        </p:txBody>
      </p:sp>
      <p:sp>
        <p:nvSpPr>
          <p:cNvPr id="10" name="Rectangle 9"/>
          <p:cNvSpPr/>
          <p:nvPr/>
        </p:nvSpPr>
        <p:spPr>
          <a:xfrm>
            <a:off x="1503274" y="811659"/>
            <a:ext cx="3060646" cy="338554"/>
          </a:xfrm>
          <a:prstGeom prst="rect">
            <a:avLst/>
          </a:prstGeom>
        </p:spPr>
        <p:txBody>
          <a:bodyPr wrap="none">
            <a:spAutoFit/>
          </a:bodyPr>
          <a:lstStyle/>
          <a:p>
            <a:pPr algn="ctr"/>
            <a:r>
              <a:rPr lang="mn-MN" sz="1600" b="1" i="1" dirty="0">
                <a:solidFill>
                  <a:schemeClr val="accent1"/>
                </a:solidFill>
                <a:latin typeface="Arial" panose="020B0604020202020204" pitchFamily="34" charset="0"/>
                <a:ea typeface="Calibri" panose="020F0502020204030204" pitchFamily="34" charset="0"/>
              </a:rPr>
              <a:t>Улаанбаатар метро төсөл</a:t>
            </a:r>
          </a:p>
        </p:txBody>
      </p:sp>
      <p:sp>
        <p:nvSpPr>
          <p:cNvPr id="11" name="Rectangle 10"/>
          <p:cNvSpPr/>
          <p:nvPr/>
        </p:nvSpPr>
        <p:spPr>
          <a:xfrm>
            <a:off x="7337314" y="1037849"/>
            <a:ext cx="3746923" cy="338554"/>
          </a:xfrm>
          <a:prstGeom prst="rect">
            <a:avLst/>
          </a:prstGeom>
        </p:spPr>
        <p:txBody>
          <a:bodyPr wrap="none">
            <a:spAutoFit/>
          </a:bodyPr>
          <a:lstStyle/>
          <a:p>
            <a:pPr algn="ctr"/>
            <a:r>
              <a:rPr lang="ru-RU" sz="1600" b="1" i="1" dirty="0" smtClean="0">
                <a:solidFill>
                  <a:schemeClr val="accent1"/>
                </a:solidFill>
                <a:latin typeface="Arial" panose="020B0604020202020204" pitchFamily="34" charset="0"/>
                <a:ea typeface="Calibri" panose="020F0502020204030204" pitchFamily="34" charset="0"/>
              </a:rPr>
              <a:t>Тусгай </a:t>
            </a:r>
            <a:r>
              <a:rPr lang="ru-RU" sz="1600" b="1" i="1" dirty="0">
                <a:solidFill>
                  <a:schemeClr val="accent1"/>
                </a:solidFill>
                <a:latin typeface="Arial" panose="020B0604020202020204" pitchFamily="34" charset="0"/>
                <a:ea typeface="Calibri" panose="020F0502020204030204" pitchFamily="34" charset="0"/>
              </a:rPr>
              <a:t>замын </a:t>
            </a:r>
            <a:r>
              <a:rPr lang="ru-RU" sz="1600" b="1" i="1" dirty="0" smtClean="0">
                <a:solidFill>
                  <a:schemeClr val="accent1"/>
                </a:solidFill>
                <a:latin typeface="Arial" panose="020B0604020202020204" pitchFamily="34" charset="0"/>
                <a:ea typeface="Calibri" panose="020F0502020204030204" pitchFamily="34" charset="0"/>
              </a:rPr>
              <a:t>автобус BRT </a:t>
            </a:r>
            <a:r>
              <a:rPr lang="ru-RU" sz="1600" b="1" i="1" dirty="0">
                <a:solidFill>
                  <a:schemeClr val="accent1"/>
                </a:solidFill>
                <a:latin typeface="Arial" panose="020B0604020202020204" pitchFamily="34" charset="0"/>
                <a:ea typeface="Calibri" panose="020F0502020204030204" pitchFamily="34" charset="0"/>
              </a:rPr>
              <a:t>төсл</a:t>
            </a:r>
            <a:endParaRPr lang="mn-MN" sz="1600" b="1" dirty="0">
              <a:solidFill>
                <a:schemeClr val="accent1"/>
              </a:solidFill>
            </a:endParaRPr>
          </a:p>
        </p:txBody>
      </p:sp>
      <p:pic>
        <p:nvPicPr>
          <p:cNvPr id="1028" name="Picture 4" descr="Нэгдсэн төслийн удирдлагын газар ОНТҮГ"/>
          <p:cNvPicPr>
            <a:picLocks noChangeAspect="1" noChangeArrowheads="1"/>
          </p:cNvPicPr>
          <p:nvPr/>
        </p:nvPicPr>
        <p:blipFill rotWithShape="1">
          <a:blip r:embed="rId5">
            <a:extLst>
              <a:ext uri="{28A0092B-C50C-407E-A947-70E740481C1C}">
                <a14:useLocalDpi xmlns:a14="http://schemas.microsoft.com/office/drawing/2010/main" val="0"/>
              </a:ext>
            </a:extLst>
          </a:blip>
          <a:srcRect t="17773" b="17725"/>
          <a:stretch/>
        </p:blipFill>
        <p:spPr bwMode="auto">
          <a:xfrm>
            <a:off x="6224317" y="3281325"/>
            <a:ext cx="5662884" cy="36526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rcRect t="5582"/>
          <a:stretch/>
        </p:blipFill>
        <p:spPr>
          <a:xfrm>
            <a:off x="352367" y="3866757"/>
            <a:ext cx="5447019" cy="3166953"/>
          </a:xfrm>
          <a:prstGeom prst="rect">
            <a:avLst/>
          </a:prstGeom>
          <a:ln>
            <a:solidFill>
              <a:schemeClr val="accent1"/>
            </a:solidFill>
          </a:ln>
        </p:spPr>
      </p:pic>
    </p:spTree>
    <p:extLst>
      <p:ext uri="{BB962C8B-B14F-4D97-AF65-F5344CB8AC3E}">
        <p14:creationId xmlns:p14="http://schemas.microsoft.com/office/powerpoint/2010/main" val="1131019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852723076"/>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en-US" sz="1000" b="1" dirty="0" smtClean="0">
                          <a:solidFill>
                            <a:srgbClr val="30538B"/>
                          </a:solidFill>
                          <a:latin typeface="Arial" panose="020B0604020202020204" pitchFamily="34" charset="0"/>
                          <a:cs typeface="Arial" panose="020B0604020202020204" pitchFamily="34" charset="0"/>
                        </a:rPr>
                        <a:t>4</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1. ТӨСӨЛ АРГА ХЭМЖЭЭНИЙ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21" name="Rectangle 20"/>
          <p:cNvSpPr/>
          <p:nvPr/>
        </p:nvSpPr>
        <p:spPr>
          <a:xfrm>
            <a:off x="133150" y="1628063"/>
            <a:ext cx="5678906" cy="2123658"/>
          </a:xfrm>
          <a:prstGeom prst="rect">
            <a:avLst/>
          </a:prstGeom>
        </p:spPr>
        <p:txBody>
          <a:bodyPr wrap="square">
            <a:spAutoFit/>
          </a:bodyPr>
          <a:lstStyle/>
          <a:p>
            <a:pPr marL="346075" lvl="0" indent="-231775" algn="just">
              <a:spcAft>
                <a:spcPts val="0"/>
              </a:spcAft>
              <a:buFont typeface="Arial" panose="020B0604020202020204" pitchFamily="34" charset="0"/>
              <a:buChar char="-"/>
            </a:pPr>
            <a:r>
              <a:rPr lang="mn-MN" sz="1200" dirty="0">
                <a:latin typeface="Arial" panose="020B0604020202020204" pitchFamily="34" charset="0"/>
                <a:ea typeface="Verdana" panose="020B0604030504040204" pitchFamily="34" charset="0"/>
                <a:cs typeface="Arial" panose="020B0604020202020204" pitchFamily="34" charset="0"/>
              </a:rPr>
              <a:t>Зуслангийн бүсийг хотын төвийн бүстэй холбох – 10.8 км урт хойд </a:t>
            </a:r>
            <a:r>
              <a:rPr lang="mn-MN" sz="1200" dirty="0" err="1">
                <a:latin typeface="Arial" panose="020B0604020202020204" pitchFamily="34" charset="0"/>
                <a:ea typeface="Verdana" panose="020B0604030504040204" pitchFamily="34" charset="0"/>
                <a:cs typeface="Arial" panose="020B0604020202020204" pitchFamily="34" charset="0"/>
              </a:rPr>
              <a:t>трассын</a:t>
            </a:r>
            <a:r>
              <a:rPr lang="mn-MN" sz="1200" dirty="0">
                <a:latin typeface="Arial" panose="020B0604020202020204" pitchFamily="34" charset="0"/>
                <a:ea typeface="Verdana" panose="020B0604030504040204" pitchFamily="34" charset="0"/>
                <a:cs typeface="Arial" panose="020B0604020202020204" pitchFamily="34" charset="0"/>
              </a:rPr>
              <a:t> дагуу газар олголт, хот байгуулалт, төлөвлөлтийн дагуу 2025 оны 02 дугаар сарын 27-ны өдрийн МЗХ2025/00-214 дугаартай гол гудамж замын ангиллын Авто зам, замын байгууламж төлөвлөх даалгавар </a:t>
            </a:r>
            <a:r>
              <a:rPr lang="mn-MN" sz="1200" dirty="0" smtClean="0">
                <a:latin typeface="Arial" panose="020B0604020202020204" pitchFamily="34" charset="0"/>
                <a:ea typeface="Verdana" panose="020B0604030504040204" pitchFamily="34" charset="0"/>
                <a:cs typeface="Arial" panose="020B0604020202020204" pitchFamily="34" charset="0"/>
              </a:rPr>
              <a:t>гарсан.</a:t>
            </a:r>
          </a:p>
          <a:p>
            <a:pPr marL="346075" lvl="0" indent="-231775" algn="just">
              <a:spcAft>
                <a:spcPts val="0"/>
              </a:spcAft>
              <a:buFont typeface="Arial" panose="020B0604020202020204" pitchFamily="34" charset="0"/>
              <a:buChar char="-"/>
            </a:pPr>
            <a:r>
              <a:rPr lang="mn-MN" sz="1200" dirty="0" smtClean="0">
                <a:latin typeface="Arial" panose="020B0604020202020204" pitchFamily="34" charset="0"/>
                <a:ea typeface="Calibri" panose="020F0502020204030204" pitchFamily="34" charset="0"/>
                <a:cs typeface="Arial" panose="020B0604020202020204" pitchFamily="34" charset="0"/>
              </a:rPr>
              <a:t>Буянт-Ухаа </a:t>
            </a:r>
            <a:r>
              <a:rPr lang="mn-MN" sz="1200" dirty="0">
                <a:latin typeface="Arial" panose="020B0604020202020204" pitchFamily="34" charset="0"/>
                <a:ea typeface="Calibri" panose="020F0502020204030204" pitchFamily="34" charset="0"/>
                <a:cs typeface="Arial" panose="020B0604020202020204" pitchFamily="34" charset="0"/>
              </a:rPr>
              <a:t>спорт цогцолбороос Торгоны зам цогцолбор, 120 мянгатын уулзвараас Сүхбаатарын талбай чиглэлд – 15.3 км урт урд </a:t>
            </a:r>
            <a:r>
              <a:rPr lang="mn-MN" sz="1200" dirty="0" err="1">
                <a:latin typeface="Arial" panose="020B0604020202020204" pitchFamily="34" charset="0"/>
                <a:ea typeface="Calibri" panose="020F0502020204030204" pitchFamily="34" charset="0"/>
                <a:cs typeface="Arial" panose="020B0604020202020204" pitchFamily="34" charset="0"/>
              </a:rPr>
              <a:t>трассын</a:t>
            </a:r>
            <a:r>
              <a:rPr lang="mn-MN" sz="1200" dirty="0">
                <a:latin typeface="Arial" panose="020B0604020202020204" pitchFamily="34" charset="0"/>
                <a:ea typeface="Calibri" panose="020F0502020204030204" pitchFamily="34" charset="0"/>
                <a:cs typeface="Arial" panose="020B0604020202020204" pitchFamily="34" charset="0"/>
              </a:rPr>
              <a:t> дагуу газар олголт, хот байгуулалт, төлөвлөлтийн дагуу 2025 оны 02 дугаар сарын 28-ны өдрийн 2025/00-219 дугаартай гол гудамж замын ангиллын  Авто зам, замын байгууламж төлөвлөх даалгавар батлагдан гарсан.</a:t>
            </a:r>
            <a:endParaRPr lang="mn-MN" sz="1200" dirty="0">
              <a:latin typeface="Arial" panose="020B0604020202020204" pitchFamily="34" charset="0"/>
              <a:cs typeface="Arial" panose="020B0604020202020204" pitchFamily="34" charset="0"/>
            </a:endParaRPr>
          </a:p>
        </p:txBody>
      </p:sp>
      <p:sp>
        <p:nvSpPr>
          <p:cNvPr id="22" name="Rectangle 21"/>
          <p:cNvSpPr/>
          <p:nvPr/>
        </p:nvSpPr>
        <p:spPr>
          <a:xfrm>
            <a:off x="1408491" y="1037849"/>
            <a:ext cx="3454279" cy="338554"/>
          </a:xfrm>
          <a:prstGeom prst="rect">
            <a:avLst/>
          </a:prstGeom>
        </p:spPr>
        <p:txBody>
          <a:bodyPr wrap="none">
            <a:spAutoFit/>
          </a:bodyPr>
          <a:lstStyle/>
          <a:p>
            <a:pPr algn="ctr"/>
            <a:r>
              <a:rPr lang="mn-MN" sz="1600" b="1" i="1" dirty="0" smtClean="0">
                <a:solidFill>
                  <a:schemeClr val="accent1"/>
                </a:solidFill>
                <a:latin typeface="Arial" panose="020B0604020202020204" pitchFamily="34" charset="0"/>
                <a:ea typeface="Calibri" panose="020F0502020204030204" pitchFamily="34" charset="0"/>
              </a:rPr>
              <a:t>Хөнгөн </a:t>
            </a:r>
            <a:r>
              <a:rPr lang="mn-MN" sz="1600" b="1" i="1" dirty="0">
                <a:solidFill>
                  <a:schemeClr val="accent1"/>
                </a:solidFill>
                <a:latin typeface="Arial" panose="020B0604020202020204" pitchFamily="34" charset="0"/>
                <a:ea typeface="Calibri" panose="020F0502020204030204" pitchFamily="34" charset="0"/>
              </a:rPr>
              <a:t>галт </a:t>
            </a:r>
            <a:r>
              <a:rPr lang="mn-MN" sz="1600" b="1" i="1" dirty="0" smtClean="0">
                <a:solidFill>
                  <a:schemeClr val="accent1"/>
                </a:solidFill>
                <a:latin typeface="Arial" panose="020B0604020202020204" pitchFamily="34" charset="0"/>
                <a:ea typeface="Calibri" panose="020F0502020204030204" pitchFamily="34" charset="0"/>
              </a:rPr>
              <a:t>тэрэг </a:t>
            </a:r>
            <a:r>
              <a:rPr lang="en-US" sz="1600" b="1" i="1" dirty="0" smtClean="0">
                <a:solidFill>
                  <a:schemeClr val="accent1"/>
                </a:solidFill>
                <a:latin typeface="Arial" panose="020B0604020202020204" pitchFamily="34" charset="0"/>
                <a:ea typeface="Calibri" panose="020F0502020204030204" pitchFamily="34" charset="0"/>
              </a:rPr>
              <a:t>LRT</a:t>
            </a:r>
            <a:r>
              <a:rPr lang="mn-MN" sz="1600" b="1" i="1" dirty="0" smtClean="0">
                <a:solidFill>
                  <a:schemeClr val="accent1"/>
                </a:solidFill>
                <a:latin typeface="Arial" panose="020B0604020202020204" pitchFamily="34" charset="0"/>
                <a:ea typeface="Calibri" panose="020F0502020204030204" pitchFamily="34" charset="0"/>
              </a:rPr>
              <a:t> төсөл</a:t>
            </a:r>
            <a:endParaRPr lang="mn-MN" sz="1600" b="1" dirty="0">
              <a:solidFill>
                <a:schemeClr val="accent1"/>
              </a:solidFill>
            </a:endParaRPr>
          </a:p>
        </p:txBody>
      </p:sp>
      <p:pic>
        <p:nvPicPr>
          <p:cNvPr id="23" name="Picture 2" descr="Нэгдсэн төслийн удирдлагын газар ОНТҮ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30" y="3841654"/>
            <a:ext cx="5496026" cy="308194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6362299" y="3841654"/>
            <a:ext cx="5443263" cy="3081948"/>
          </a:xfrm>
          <a:prstGeom prst="rect">
            <a:avLst/>
          </a:prstGeom>
          <a:ln>
            <a:solidFill>
              <a:schemeClr val="accent1"/>
            </a:solidFill>
          </a:ln>
        </p:spPr>
      </p:pic>
      <p:sp>
        <p:nvSpPr>
          <p:cNvPr id="25" name="Rectangle 24"/>
          <p:cNvSpPr/>
          <p:nvPr/>
        </p:nvSpPr>
        <p:spPr>
          <a:xfrm>
            <a:off x="7004773" y="1037849"/>
            <a:ext cx="4389535" cy="338554"/>
          </a:xfrm>
          <a:prstGeom prst="rect">
            <a:avLst/>
          </a:prstGeom>
        </p:spPr>
        <p:txBody>
          <a:bodyPr wrap="none">
            <a:spAutoFit/>
          </a:bodyPr>
          <a:lstStyle/>
          <a:p>
            <a:r>
              <a:rPr lang="mn-MN" sz="1600" b="1" i="1" dirty="0">
                <a:solidFill>
                  <a:schemeClr val="accent1"/>
                </a:solidFill>
                <a:latin typeface="Arial" panose="020B0604020202020204" pitchFamily="34" charset="0"/>
                <a:ea typeface="Calibri" panose="020F0502020204030204" pitchFamily="34" charset="0"/>
              </a:rPr>
              <a:t>“Агаарын дүүжин замын тээвэр” </a:t>
            </a:r>
            <a:r>
              <a:rPr lang="mn-MN" sz="1600" b="1" i="1" dirty="0" smtClean="0">
                <a:solidFill>
                  <a:schemeClr val="accent1"/>
                </a:solidFill>
                <a:latin typeface="Arial" panose="020B0604020202020204" pitchFamily="34" charset="0"/>
                <a:ea typeface="Calibri" panose="020F0502020204030204" pitchFamily="34" charset="0"/>
              </a:rPr>
              <a:t>төсөл</a:t>
            </a:r>
            <a:endParaRPr lang="mn-MN" sz="1600" b="1" dirty="0">
              <a:solidFill>
                <a:schemeClr val="accent1"/>
              </a:solidFill>
            </a:endParaRPr>
          </a:p>
        </p:txBody>
      </p:sp>
      <p:sp>
        <p:nvSpPr>
          <p:cNvPr id="26" name="Rectangle 25"/>
          <p:cNvSpPr/>
          <p:nvPr/>
        </p:nvSpPr>
        <p:spPr>
          <a:xfrm>
            <a:off x="6294924" y="1704350"/>
            <a:ext cx="5534527" cy="1754326"/>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a:t>
            </a:r>
            <a:r>
              <a:rPr lang="mn-MN" sz="1200" dirty="0">
                <a:latin typeface="Arial" panose="020B0604020202020204" pitchFamily="34" charset="0"/>
                <a:ea typeface="Calibri" panose="020F0502020204030204" pitchFamily="34" charset="0"/>
              </a:rPr>
              <a:t>Нийслэл Улаанбаатар хотын авто замын түгжрэлийг бууруулах нэгдсэн төсөл хэрэгжүүлэх нэгж” </a:t>
            </a:r>
            <a:r>
              <a:rPr lang="mn-MN" sz="1200" dirty="0" err="1">
                <a:latin typeface="Arial" panose="020B0604020202020204" pitchFamily="34" charset="0"/>
                <a:ea typeface="Calibri" panose="020F0502020204030204" pitchFamily="34" charset="0"/>
              </a:rPr>
              <a:t>УТҮГ</a:t>
            </a:r>
            <a:r>
              <a:rPr lang="mn-MN" sz="1200" dirty="0">
                <a:latin typeface="Arial" panose="020B0604020202020204" pitchFamily="34" charset="0"/>
                <a:ea typeface="Calibri" panose="020F0502020204030204" pitchFamily="34" charset="0"/>
              </a:rPr>
              <a:t>-ын 2025 оны 02 дугаар сарын 03-ны өдрийн 1/101 дугаартай албан бичгийг үндэслэн ХУД-ийн 23-р хороо, Яармаг Арцат буудлаас БГД-ийн 29-р хороо, Хархорин худалдааны төвийн автобусны буудал /Өнөр хороолол/ хүртэлх агаарын дүүжин замын 2023 оны 04 дүгээр сарын 17-ний өдрийн МЗХ2023/09-013 дугаартай даалгаврын Хан-Уул дүүрэг, 23-р хороо, Яармаг талын зогсоолд өөрчлөлт оруулан 2025 оны 02 дугаар сарын 14-ний өдрийн 2025/00-164 дугаартай Авто зам, замын байгууламж төлөвлөх даалгавар </a:t>
            </a:r>
            <a:r>
              <a:rPr lang="mn-MN" sz="1200" dirty="0" smtClean="0">
                <a:latin typeface="Arial" panose="020B0604020202020204" pitchFamily="34" charset="0"/>
                <a:ea typeface="Calibri" panose="020F0502020204030204" pitchFamily="34" charset="0"/>
              </a:rPr>
              <a:t>батлагдсан.</a:t>
            </a:r>
            <a:endParaRPr lang="mn-MN" sz="1200" dirty="0"/>
          </a:p>
        </p:txBody>
      </p:sp>
    </p:spTree>
    <p:extLst>
      <p:ext uri="{BB962C8B-B14F-4D97-AF65-F5344CB8AC3E}">
        <p14:creationId xmlns:p14="http://schemas.microsoft.com/office/powerpoint/2010/main" val="1194605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570462753"/>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en-US" sz="1000" b="1" dirty="0" smtClean="0">
                          <a:solidFill>
                            <a:srgbClr val="30538B"/>
                          </a:solidFill>
                          <a:latin typeface="Arial" panose="020B0604020202020204" pitchFamily="34" charset="0"/>
                          <a:cs typeface="Arial" panose="020B0604020202020204" pitchFamily="34" charset="0"/>
                        </a:rPr>
                        <a:t>5</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1. ТӨСӨЛ АРГА ХЭМЖЭЭНИЙ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12" name="Rectangle 11"/>
          <p:cNvSpPr/>
          <p:nvPr/>
        </p:nvSpPr>
        <p:spPr>
          <a:xfrm>
            <a:off x="1361886" y="1033041"/>
            <a:ext cx="3290260" cy="338554"/>
          </a:xfrm>
          <a:prstGeom prst="rect">
            <a:avLst/>
          </a:prstGeom>
        </p:spPr>
        <p:txBody>
          <a:bodyPr wrap="none">
            <a:spAutoFit/>
          </a:bodyPr>
          <a:lstStyle/>
          <a:p>
            <a:r>
              <a:rPr lang="mn-MN" sz="1600" b="1" i="1" dirty="0">
                <a:solidFill>
                  <a:schemeClr val="accent1"/>
                </a:solidFill>
                <a:latin typeface="Arial" panose="020B0604020202020204" pitchFamily="34" charset="0"/>
                <a:ea typeface="Calibri" panose="020F0502020204030204" pitchFamily="34" charset="0"/>
              </a:rPr>
              <a:t>“Туул усан цогцолбор” төсөл</a:t>
            </a:r>
            <a:endParaRPr lang="mn-MN" sz="1600" b="1" dirty="0">
              <a:solidFill>
                <a:schemeClr val="accent1"/>
              </a:solidFill>
            </a:endParaRPr>
          </a:p>
        </p:txBody>
      </p:sp>
      <p:sp>
        <p:nvSpPr>
          <p:cNvPr id="13" name="Rectangle 12"/>
          <p:cNvSpPr/>
          <p:nvPr/>
        </p:nvSpPr>
        <p:spPr>
          <a:xfrm>
            <a:off x="250238" y="1749843"/>
            <a:ext cx="5620291" cy="1200329"/>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Нийслэлийн </a:t>
            </a:r>
            <a:r>
              <a:rPr lang="mn-MN" sz="1200" dirty="0">
                <a:latin typeface="Arial" panose="020B0604020202020204" pitchFamily="34" charset="0"/>
                <a:ea typeface="Calibri" panose="020F0502020204030204" pitchFamily="34" charset="0"/>
              </a:rPr>
              <a:t>Засаг даргын Тамгын газрын Санхүү, хөрөнгө оруулалтын газрын Хөрөнгө оруулалтын хэлтэст хөрөнгийг нийслэлийн 2025 оны төсвийн төсөлд тусгуулахаар саналаа 2025 оны 01/486 дугаартай албан бичгээр хүргүүлсэн. </a:t>
            </a:r>
            <a:r>
              <a:rPr lang="mn-MN" sz="1200" dirty="0" err="1">
                <a:latin typeface="Arial" panose="020B0604020202020204" pitchFamily="34" charset="0"/>
                <a:ea typeface="Calibri" panose="020F0502020204030204" pitchFamily="34" charset="0"/>
              </a:rPr>
              <a:t>БОУАӨЯ</a:t>
            </a:r>
            <a:r>
              <a:rPr lang="mn-MN" sz="1200" dirty="0">
                <a:latin typeface="Arial" panose="020B0604020202020204" pitchFamily="34" charset="0"/>
                <a:ea typeface="Calibri" panose="020F0502020204030204" pitchFamily="34" charset="0"/>
              </a:rPr>
              <a:t>, Усны газар, Энэтхэгийн Засгийн газрын хэлэлцээрээр хийгдэж байгаа “Туул усан цогцолбор”-ын </a:t>
            </a:r>
            <a:r>
              <a:rPr lang="mn-MN" sz="1200" dirty="0" err="1">
                <a:latin typeface="Arial" panose="020B0604020202020204" pitchFamily="34" charset="0"/>
                <a:ea typeface="Calibri" panose="020F0502020204030204" pitchFamily="34" charset="0"/>
              </a:rPr>
              <a:t>ТЭЗҮ</a:t>
            </a:r>
            <a:r>
              <a:rPr lang="mn-MN" sz="1200" dirty="0">
                <a:latin typeface="Arial" panose="020B0604020202020204" pitchFamily="34" charset="0"/>
                <a:ea typeface="Calibri" panose="020F0502020204030204" pitchFamily="34" charset="0"/>
              </a:rPr>
              <a:t> боловсруулах ажлын хэлэлцүүлэгт оролцож, санал өгсөн. </a:t>
            </a:r>
            <a:endParaRPr lang="mn-MN" sz="1200" dirty="0"/>
          </a:p>
        </p:txBody>
      </p:sp>
      <p:sp>
        <p:nvSpPr>
          <p:cNvPr id="15" name="Rectangle 14"/>
          <p:cNvSpPr/>
          <p:nvPr/>
        </p:nvSpPr>
        <p:spPr>
          <a:xfrm>
            <a:off x="8212171" y="907912"/>
            <a:ext cx="1859548" cy="338554"/>
          </a:xfrm>
          <a:prstGeom prst="rect">
            <a:avLst/>
          </a:prstGeom>
        </p:spPr>
        <p:txBody>
          <a:bodyPr wrap="none">
            <a:spAutoFit/>
          </a:bodyPr>
          <a:lstStyle/>
          <a:p>
            <a:r>
              <a:rPr lang="mn-MN" sz="1600" b="1" i="1" dirty="0" smtClean="0">
                <a:solidFill>
                  <a:schemeClr val="accent1"/>
                </a:solidFill>
                <a:latin typeface="Arial" panose="020B0604020202020204" pitchFamily="34" charset="0"/>
              </a:rPr>
              <a:t>Дулаан хангамж</a:t>
            </a:r>
            <a:endParaRPr lang="mn-MN" sz="1600" b="1" dirty="0">
              <a:solidFill>
                <a:schemeClr val="accent1"/>
              </a:solidFill>
            </a:endParaRPr>
          </a:p>
        </p:txBody>
      </p:sp>
      <p:sp>
        <p:nvSpPr>
          <p:cNvPr id="16" name="Rectangle 15"/>
          <p:cNvSpPr/>
          <p:nvPr/>
        </p:nvSpPr>
        <p:spPr>
          <a:xfrm>
            <a:off x="6331799" y="1246466"/>
            <a:ext cx="5620291" cy="2492990"/>
          </a:xfrm>
          <a:prstGeom prst="rect">
            <a:avLst/>
          </a:prstGeom>
        </p:spPr>
        <p:txBody>
          <a:bodyPr wrap="square">
            <a:spAutoFit/>
          </a:bodyPr>
          <a:lstStyle/>
          <a:p>
            <a:pPr algn="just"/>
            <a:r>
              <a:rPr lang="mn-MN" sz="1200" dirty="0">
                <a:latin typeface="Arial" panose="020B0604020202020204" pitchFamily="34" charset="0"/>
                <a:ea typeface="Calibri" panose="020F0502020204030204" pitchFamily="34" charset="0"/>
              </a:rPr>
              <a:t>	Эрчим хүчний сайд, Нийслэлийн Засаг даргын хамтарсан 2025 оны А/55, А/124 дүгээр тушаал, захирамжаар Эрчим хүчний яамны Бодлого, төлөвлөлтийн газрын дарга, Нийслэлийн Засаг даргын Эдийн засгийн хөгжил, дэд бүтцийн асуудал хариуцсан нэгдүгээр орлогч даргаар ахлуулсан ажлын хэсэг байгуулагдсан. </a:t>
            </a:r>
          </a:p>
          <a:p>
            <a:pPr algn="just"/>
            <a:r>
              <a:rPr lang="mn-MN" sz="1200" dirty="0" smtClean="0">
                <a:latin typeface="Arial" panose="020B0604020202020204" pitchFamily="34" charset="0"/>
                <a:ea typeface="Calibri" panose="020F0502020204030204" pitchFamily="34" charset="0"/>
              </a:rPr>
              <a:t>	Тус </a:t>
            </a:r>
            <a:r>
              <a:rPr lang="mn-MN" sz="1200" dirty="0">
                <a:latin typeface="Arial" panose="020B0604020202020204" pitchFamily="34" charset="0"/>
                <a:ea typeface="Calibri" panose="020F0502020204030204" pitchFamily="34" charset="0"/>
              </a:rPr>
              <a:t>ажлын хэсгийн хүрээнд </a:t>
            </a:r>
            <a:r>
              <a:rPr lang="mn-MN" sz="1200" dirty="0" smtClean="0">
                <a:latin typeface="Arial" panose="020B0604020202020204" pitchFamily="34" charset="0"/>
                <a:ea typeface="Calibri" panose="020F0502020204030204" pitchFamily="34" charset="0"/>
              </a:rPr>
              <a:t>нийслэлийн </a:t>
            </a:r>
            <a:r>
              <a:rPr lang="mn-MN" sz="1200" dirty="0">
                <a:latin typeface="Arial" panose="020B0604020202020204" pitchFamily="34" charset="0"/>
                <a:ea typeface="Calibri" panose="020F0502020204030204" pitchFamily="34" charset="0"/>
              </a:rPr>
              <a:t>Орон сууцны бодлогын газар, бусад төслийн нэгжүүдтэй хамтран 2025-2028 он, 2029-2032 он хүртэл хэрэгжих төсөл хөтөлбөрт шаардлагатай дулааны хэрэглээг тооцон боловсруулсан бөгөөд 2029-2032 онд хэрэгжүүлэх орон сууцны төслүүдийн хүрээнд дулааны </a:t>
            </a:r>
            <a:r>
              <a:rPr lang="en-US" sz="1200" dirty="0">
                <a:latin typeface="Arial" panose="020B0604020202020204" pitchFamily="34" charset="0"/>
                <a:ea typeface="Calibri" panose="020F0502020204030204" pitchFamily="34" charset="0"/>
              </a:rPr>
              <a:t>II </a:t>
            </a:r>
            <a:r>
              <a:rPr lang="mn-MN" sz="1200" dirty="0">
                <a:latin typeface="Arial" panose="020B0604020202020204" pitchFamily="34" charset="0"/>
                <a:ea typeface="Calibri" panose="020F0502020204030204" pitchFamily="34" charset="0"/>
              </a:rPr>
              <a:t>дугаар цахилгааны станцын хүчин чадлыг </a:t>
            </a:r>
            <a:r>
              <a:rPr lang="mn-MN" sz="1200" dirty="0" smtClean="0">
                <a:latin typeface="Arial" panose="020B0604020202020204" pitchFamily="34" charset="0"/>
                <a:ea typeface="Calibri" panose="020F0502020204030204" pitchFamily="34" charset="0"/>
              </a:rPr>
              <a:t>300 </a:t>
            </a:r>
            <a:r>
              <a:rPr lang="mn-MN" sz="1200" dirty="0" err="1" smtClean="0">
                <a:latin typeface="Arial" panose="020B0604020202020204" pitchFamily="34" charset="0"/>
                <a:ea typeface="Calibri" panose="020F0502020204030204" pitchFamily="34" charset="0"/>
              </a:rPr>
              <a:t>мВт</a:t>
            </a:r>
            <a:r>
              <a:rPr lang="mn-MN" sz="1200" dirty="0" smtClean="0">
                <a:latin typeface="Arial" panose="020B0604020202020204" pitchFamily="34" charset="0"/>
                <a:ea typeface="Calibri" panose="020F0502020204030204" pitchFamily="34" charset="0"/>
              </a:rPr>
              <a:t>-аар </a:t>
            </a:r>
            <a:r>
              <a:rPr lang="mn-MN" sz="1200" dirty="0">
                <a:latin typeface="Arial" panose="020B0604020202020204" pitchFamily="34" charset="0"/>
                <a:ea typeface="Calibri" panose="020F0502020204030204" pitchFamily="34" charset="0"/>
              </a:rPr>
              <a:t>өргөтгөхөөр тусгасан ба ээлжит ажлын хэсгийн хуралд дулааны шугам сүлжээний төлөвлөлтийн шийдэл гаргаж танилцуулга бэлтгэж </a:t>
            </a:r>
            <a:r>
              <a:rPr lang="mn-MN" sz="1200" dirty="0" smtClean="0">
                <a:latin typeface="Arial" panose="020B0604020202020204" pitchFamily="34" charset="0"/>
                <a:ea typeface="Calibri" panose="020F0502020204030204" pitchFamily="34" charset="0"/>
              </a:rPr>
              <a:t>хэлэлцүүлсэн. </a:t>
            </a:r>
            <a:endParaRPr lang="mn-MN" sz="1200" dirty="0"/>
          </a:p>
        </p:txBody>
      </p:sp>
      <p:pic>
        <p:nvPicPr>
          <p:cNvPr id="18" name="Picture 17" descr="1"/>
          <p:cNvPicPr/>
          <p:nvPr/>
        </p:nvPicPr>
        <p:blipFill rotWithShape="1">
          <a:blip r:embed="rId5" cstate="print">
            <a:extLst>
              <a:ext uri="{28A0092B-C50C-407E-A947-70E740481C1C}">
                <a14:useLocalDpi xmlns:a14="http://schemas.microsoft.com/office/drawing/2010/main" val="0"/>
              </a:ext>
            </a:extLst>
          </a:blip>
          <a:srcRect l="481" t="709"/>
          <a:stretch/>
        </p:blipFill>
        <p:spPr bwMode="auto">
          <a:xfrm>
            <a:off x="6331799" y="3747748"/>
            <a:ext cx="5620291" cy="3170730"/>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12967" y="3739456"/>
            <a:ext cx="5790986" cy="3170730"/>
          </a:xfrm>
          <a:prstGeom prst="rect">
            <a:avLst/>
          </a:prstGeom>
          <a:ln>
            <a:solidFill>
              <a:schemeClr val="accent1"/>
            </a:solidFill>
          </a:ln>
        </p:spPr>
      </p:pic>
    </p:spTree>
    <p:extLst>
      <p:ext uri="{BB962C8B-B14F-4D97-AF65-F5344CB8AC3E}">
        <p14:creationId xmlns:p14="http://schemas.microsoft.com/office/powerpoint/2010/main" val="1268275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3889125729"/>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6</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2" name="Rectangle 1"/>
          <p:cNvSpPr/>
          <p:nvPr/>
        </p:nvSpPr>
        <p:spPr>
          <a:xfrm>
            <a:off x="640471" y="990877"/>
            <a:ext cx="10908126" cy="523220"/>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“Нийслэл Улаанбаатар хотыг 2040 он хүртэл хөгжүүлэх хөгжлийн ерөнхий төлөвлөгөө”-г </a:t>
            </a:r>
            <a:endParaRPr lang="mn-MN" sz="1400" i="1" dirty="0" smtClean="0">
              <a:solidFill>
                <a:srgbClr val="1F497D"/>
              </a:solidFill>
              <a:latin typeface="Arial" panose="020B0604020202020204" pitchFamily="34" charset="0"/>
              <a:ea typeface="Calibri" panose="020F0502020204030204" pitchFamily="34" charset="0"/>
            </a:endParaRPr>
          </a:p>
          <a:p>
            <a:pPr algn="ctr"/>
            <a:r>
              <a:rPr lang="mn-MN" sz="1400" i="1" dirty="0" smtClean="0">
                <a:solidFill>
                  <a:srgbClr val="1F497D"/>
                </a:solidFill>
                <a:latin typeface="Arial" panose="020B0604020202020204" pitchFamily="34" charset="0"/>
                <a:ea typeface="Calibri" panose="020F0502020204030204" pitchFamily="34" charset="0"/>
              </a:rPr>
              <a:t>Улсын </a:t>
            </a:r>
            <a:r>
              <a:rPr lang="mn-MN" sz="1400" i="1" dirty="0">
                <a:solidFill>
                  <a:srgbClr val="1F497D"/>
                </a:solidFill>
                <a:latin typeface="Arial" panose="020B0604020202020204" pitchFamily="34" charset="0"/>
                <a:ea typeface="Calibri" panose="020F0502020204030204" pitchFamily="34" charset="0"/>
              </a:rPr>
              <a:t>Их Хуралд өргөн барьж, батлуулах ажлыг зохион байгуулах.</a:t>
            </a:r>
            <a:endParaRPr lang="mn-MN" sz="1400" dirty="0"/>
          </a:p>
        </p:txBody>
      </p:sp>
      <p:sp>
        <p:nvSpPr>
          <p:cNvPr id="3" name="Rectangle 2"/>
          <p:cNvSpPr/>
          <p:nvPr/>
        </p:nvSpPr>
        <p:spPr>
          <a:xfrm>
            <a:off x="308008" y="1694542"/>
            <a:ext cx="5688531" cy="1754326"/>
          </a:xfrm>
          <a:prstGeom prst="rect">
            <a:avLst/>
          </a:prstGeom>
        </p:spPr>
        <p:txBody>
          <a:bodyPr wrap="square">
            <a:spAutoFit/>
          </a:bodyPr>
          <a:lstStyle/>
          <a:p>
            <a:pPr algn="just"/>
            <a:r>
              <a:rPr lang="mn-MN" sz="1200" dirty="0" smtClean="0">
                <a:latin typeface="Arial" panose="020B0604020202020204" pitchFamily="34" charset="0"/>
                <a:cs typeface="Arial" panose="020B0604020202020204" pitchFamily="34" charset="0"/>
              </a:rPr>
              <a:t>	Засгийн </a:t>
            </a:r>
            <a:r>
              <a:rPr lang="mn-MN" sz="1200" dirty="0">
                <a:latin typeface="Arial" panose="020B0604020202020204" pitchFamily="34" charset="0"/>
                <a:cs typeface="Arial" panose="020B0604020202020204" pitchFamily="34" charset="0"/>
              </a:rPr>
              <a:t>газрын 2024 оны 33 дугаар хуралдаанаар тэмдэглэлд “Улаанбаатар хотын 2040 он хүртэлх хөгжлийн ерөнхий төлөвлөгөө”-ний төслийг Хот, тосгоны эрх зүйн байдлын тухай хууль болон холбогдох бусад хууль тогтоомжийн шинэчлэлд нийцүүлэн боловсруулах үүрэг өгөгдсөн. Нийслэлийн Засаг даргын 2024 оны А/1189 дүгээр захирамжийн хүрээнд “Улаанбаатар хотын 2040 он хүртэлх хөгжлийн ерөнхий төлөвлөгөө” хот байгуулалтын баримт бичиг боловсруулах ажлын гүйцэтгэгч “Хот төлөвлөлт, судалгааны институт” </a:t>
            </a:r>
            <a:r>
              <a:rPr lang="mn-MN" sz="1200" dirty="0" err="1">
                <a:latin typeface="Arial" panose="020B0604020202020204" pitchFamily="34" charset="0"/>
                <a:cs typeface="Arial" panose="020B0604020202020204" pitchFamily="34" charset="0"/>
              </a:rPr>
              <a:t>ОНӨААТҮГ</a:t>
            </a:r>
            <a:r>
              <a:rPr lang="mn-MN" sz="1200" dirty="0">
                <a:latin typeface="Arial" panose="020B0604020202020204" pitchFamily="34" charset="0"/>
                <a:cs typeface="Arial" panose="020B0604020202020204" pitchFamily="34" charset="0"/>
              </a:rPr>
              <a:t>-тай гэрээ байгуулж, захиалагчийн хяналт тавин ажиллаж байна. </a:t>
            </a:r>
          </a:p>
        </p:txBody>
      </p:sp>
      <p:grpSp>
        <p:nvGrpSpPr>
          <p:cNvPr id="4" name="Group 3"/>
          <p:cNvGrpSpPr/>
          <p:nvPr/>
        </p:nvGrpSpPr>
        <p:grpSpPr>
          <a:xfrm>
            <a:off x="426718" y="3659188"/>
            <a:ext cx="5473369" cy="3059246"/>
            <a:chOff x="2034955" y="2362261"/>
            <a:chExt cx="8122089" cy="4539703"/>
          </a:xfrm>
        </p:grpSpPr>
        <p:pic>
          <p:nvPicPr>
            <p:cNvPr id="10" name="Picture 9"/>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t="6337" b="3228"/>
            <a:stretch/>
          </p:blipFill>
          <p:spPr bwMode="auto">
            <a:xfrm>
              <a:off x="2034955" y="2362261"/>
              <a:ext cx="8122089" cy="4539703"/>
            </a:xfrm>
            <a:prstGeom prst="rect">
              <a:avLst/>
            </a:prstGeom>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p:nvPr/>
          </p:nvPicPr>
          <p:blipFill rotWithShape="1">
            <a:blip r:embed="rId7" cstate="print">
              <a:extLst>
                <a:ext uri="{28A0092B-C50C-407E-A947-70E740481C1C}">
                  <a14:useLocalDpi xmlns:a14="http://schemas.microsoft.com/office/drawing/2010/main" val="0"/>
                </a:ext>
              </a:extLst>
            </a:blip>
            <a:srcRect l="8618" r="10540" b="17720"/>
            <a:stretch/>
          </p:blipFill>
          <p:spPr>
            <a:xfrm>
              <a:off x="8889780" y="2383786"/>
              <a:ext cx="1220622" cy="802175"/>
            </a:xfrm>
            <a:prstGeom prst="rect">
              <a:avLst/>
            </a:prstGeom>
          </p:spPr>
        </p:pic>
      </p:grpSp>
      <p:sp>
        <p:nvSpPr>
          <p:cNvPr id="5" name="Rectangle 4"/>
          <p:cNvSpPr/>
          <p:nvPr/>
        </p:nvSpPr>
        <p:spPr>
          <a:xfrm>
            <a:off x="6266046" y="1786083"/>
            <a:ext cx="5545984" cy="1200329"/>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Засгийн </a:t>
            </a:r>
            <a:r>
              <a:rPr lang="mn-MN" sz="1200" dirty="0">
                <a:latin typeface="Arial" panose="020B0604020202020204" pitchFamily="34" charset="0"/>
                <a:ea typeface="Calibri" panose="020F0502020204030204" pitchFamily="34" charset="0"/>
              </a:rPr>
              <a:t>газраас 2025 оны 01 дүгээр сарын 08-ны өдөр “Нийслэл Улаанбаатар хотын 2040 он хүртэлх хөгжлийн ерөнхий төлөвлөгөө батлах тухай” тогтоолын төслийг Улсын Их Хуралд өргөн мэдүүлсэн. 2025 оны 01 дүгээр сарын 24-ний өдөр Улсын Их Хурлын чуулганы нэгдсэн хуралдаанаар “Нийслэл Улаанбаатар хотын 2040 он хүртэлх хөгжлийн ерөнхий төлөвлөгөө батлах тухай” төслийг хэлэлцэх эсэх нь дэмжигдсэн.</a:t>
            </a:r>
            <a:endParaRPr lang="mn-MN" sz="1200" dirty="0"/>
          </a:p>
        </p:txBody>
      </p:sp>
      <p:pic>
        <p:nvPicPr>
          <p:cNvPr id="14" name="Picture 13" descr="https://img.parliament.mn/1280x852,sc,spta7LobRS8iv4BoRPbe4JoiIIF75ChP_seSrBua2RmM/files/1674fe6c07994075bb918e9c0d726440?d=0"/>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81549" y="3157086"/>
            <a:ext cx="3498176" cy="2215970"/>
          </a:xfrm>
          <a:prstGeom prst="rect">
            <a:avLst/>
          </a:prstGeom>
          <a:noFill/>
          <a:ln>
            <a:solidFill>
              <a:schemeClr val="accent1"/>
            </a:solidFill>
          </a:ln>
          <a:effectLst>
            <a:outerShdw blurRad="50800" dist="38100" dir="2700000" algn="tl" rotWithShape="0">
              <a:prstClr val="black">
                <a:alpha val="40000"/>
              </a:prstClr>
            </a:outerShdw>
          </a:effectLst>
        </p:spPr>
      </p:pic>
      <p:pic>
        <p:nvPicPr>
          <p:cNvPr id="15" name="Picture 14" descr="https://img.parliament.mn/1280x853,sc,sHyrc_JDglNtXNHT5CSl00rjOh4rTqqhne3u724RSoI8/files/05b3d346df41464480c58bf586ac0a15?d=0"/>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619104" y="4758011"/>
            <a:ext cx="3354574" cy="2102499"/>
          </a:xfrm>
          <a:prstGeom prst="rect">
            <a:avLst/>
          </a:prstGeom>
          <a:no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6848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2367773008"/>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7</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2" name="Rectangle 1"/>
          <p:cNvSpPr/>
          <p:nvPr/>
        </p:nvSpPr>
        <p:spPr>
          <a:xfrm>
            <a:off x="212967" y="1633019"/>
            <a:ext cx="5716194" cy="2492990"/>
          </a:xfrm>
          <a:prstGeom prst="rect">
            <a:avLst/>
          </a:prstGeom>
        </p:spPr>
        <p:txBody>
          <a:bodyPr wrap="square">
            <a:spAutoFit/>
          </a:bodyPr>
          <a:lstStyle/>
          <a:p>
            <a:pPr algn="just"/>
            <a:r>
              <a:rPr lang="mn-MN" sz="1200" dirty="0" smtClean="0">
                <a:latin typeface="Arial" panose="020B0604020202020204" pitchFamily="34" charset="0"/>
                <a:cs typeface="Arial" panose="020B0604020202020204" pitchFamily="34" charset="0"/>
              </a:rPr>
              <a:t>	Нийслэлийн </a:t>
            </a:r>
            <a:r>
              <a:rPr lang="mn-MN" sz="1200" dirty="0">
                <a:latin typeface="Arial" panose="020B0604020202020204" pitchFamily="34" charset="0"/>
                <a:cs typeface="Arial" panose="020B0604020202020204" pitchFamily="34" charset="0"/>
              </a:rPr>
              <a:t>Засаг даргын Тамгын газар нь “</a:t>
            </a:r>
            <a:r>
              <a:rPr lang="mn-MN" sz="1200" dirty="0" err="1">
                <a:latin typeface="Arial" panose="020B0604020202020204" pitchFamily="34" charset="0"/>
                <a:cs typeface="Arial" panose="020B0604020202020204" pitchFamily="34" charset="0"/>
              </a:rPr>
              <a:t>ББСМО</a:t>
            </a:r>
            <a:r>
              <a:rPr lang="mn-MN" sz="1200" dirty="0">
                <a:latin typeface="Arial" panose="020B0604020202020204" pitchFamily="34" charset="0"/>
                <a:cs typeface="Arial" panose="020B0604020202020204" pitchFamily="34" charset="0"/>
              </a:rPr>
              <a:t>” ХХК-тай “Сэлбэ дэд төв” орчмын гэр хорооллыг дахин төлөвлөн орон сууцжуулах төслийн </a:t>
            </a:r>
            <a:r>
              <a:rPr lang="mn-MN" sz="1200" dirty="0" err="1">
                <a:latin typeface="Arial" panose="020B0604020202020204" pitchFamily="34" charset="0"/>
                <a:cs typeface="Arial" panose="020B0604020202020204" pitchFamily="34" charset="0"/>
              </a:rPr>
              <a:t>ТЭЗҮ</a:t>
            </a:r>
            <a:r>
              <a:rPr lang="mn-MN" sz="1200" dirty="0">
                <a:latin typeface="Arial" panose="020B0604020202020204" pitchFamily="34" charset="0"/>
                <a:cs typeface="Arial" panose="020B0604020202020204" pitchFamily="34" charset="0"/>
              </a:rPr>
              <a:t>, зураг төсөл, зөвлөх үйлчилгээ боловсруулах ажлын </a:t>
            </a:r>
            <a:r>
              <a:rPr lang="mn-MN" sz="1200" dirty="0" err="1">
                <a:latin typeface="Arial" panose="020B0604020202020204" pitchFamily="34" charset="0"/>
                <a:cs typeface="Arial" panose="020B0604020202020204" pitchFamily="34" charset="0"/>
              </a:rPr>
              <a:t>ЗҮ</a:t>
            </a:r>
            <a:r>
              <a:rPr lang="mn-MN" sz="1200" dirty="0">
                <a:latin typeface="Arial" panose="020B0604020202020204" pitchFamily="34" charset="0"/>
                <a:cs typeface="Arial" panose="020B0604020202020204" pitchFamily="34" charset="0"/>
              </a:rPr>
              <a:t>2025/01 дугаартай нэмэлт гэрээ байгуулан гүйцэтгэж байгаа бөгөөд гэрээний дагуу Барилгажилтын төсөл боловсруулах ажлын тайланг Нийслэлийн нутаг дэвсгэрт Хот төлөвлөлтийн асуудал хэлэлцэх мэргэжлийн зөвлөлийн 2025 оны 02 дугаар хурлаар хэлэлцүүлж, Нийслэлийн Ерөнхий архитектор баталсан. “Сэлбэ хорин минутын хот корпорац” ХХК-д 2025 оны 05 дугаар сарын 20-ны өдрийн 01/538, 01/539 дугаартай албан бичгээр батлагдсан зураг төслийн ажлыг хүлээлгэн өгсөн. </a:t>
            </a:r>
          </a:p>
          <a:p>
            <a:pPr algn="just"/>
            <a:r>
              <a:rPr lang="mn-MN" sz="1200" dirty="0" smtClean="0">
                <a:latin typeface="Arial" panose="020B0604020202020204" pitchFamily="34" charset="0"/>
                <a:cs typeface="Arial" panose="020B0604020202020204" pitchFamily="34" charset="0"/>
              </a:rPr>
              <a:t>	Сэлбэ </a:t>
            </a:r>
            <a:r>
              <a:rPr lang="mn-MN" sz="1200" dirty="0">
                <a:latin typeface="Arial" panose="020B0604020202020204" pitchFamily="34" charset="0"/>
                <a:cs typeface="Arial" panose="020B0604020202020204" pitchFamily="34" charset="0"/>
              </a:rPr>
              <a:t>дэд төвийн бүтээн байгуулалтын ажил эхлэх шав тавих ёслол 2025.05.29-ний өдөр болсон. “Сэлбэ хорин минутын хот корпорац” ХХК хариуцан гүйцэтгэж байна.</a:t>
            </a:r>
          </a:p>
        </p:txBody>
      </p:sp>
      <p:sp>
        <p:nvSpPr>
          <p:cNvPr id="9" name="Rectangle 8"/>
          <p:cNvSpPr/>
          <p:nvPr/>
        </p:nvSpPr>
        <p:spPr>
          <a:xfrm>
            <a:off x="426721" y="990877"/>
            <a:ext cx="5414190" cy="523220"/>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Сэлбэ дэд төвийн </a:t>
            </a:r>
            <a:r>
              <a:rPr lang="mn-MN" sz="1400" i="1" dirty="0" err="1">
                <a:solidFill>
                  <a:srgbClr val="1F497D"/>
                </a:solidFill>
                <a:latin typeface="Arial" panose="020B0604020202020204" pitchFamily="34" charset="0"/>
                <a:ea typeface="Calibri" panose="020F0502020204030204" pitchFamily="34" charset="0"/>
              </a:rPr>
              <a:t>ТЭЗҮ</a:t>
            </a:r>
            <a:r>
              <a:rPr lang="mn-MN" sz="1400" i="1" dirty="0">
                <a:solidFill>
                  <a:srgbClr val="1F497D"/>
                </a:solidFill>
                <a:latin typeface="Arial" panose="020B0604020202020204" pitchFamily="34" charset="0"/>
                <a:ea typeface="Calibri" panose="020F0502020204030204" pitchFamily="34" charset="0"/>
              </a:rPr>
              <a:t>, барилгажилтын төслийг боловсруулан батлуулах ажлыг зохион байгуулах.</a:t>
            </a:r>
            <a:endParaRPr lang="mn-MN" sz="1400" dirty="0"/>
          </a:p>
        </p:txBody>
      </p:sp>
      <p:grpSp>
        <p:nvGrpSpPr>
          <p:cNvPr id="12" name="Group 11"/>
          <p:cNvGrpSpPr/>
          <p:nvPr/>
        </p:nvGrpSpPr>
        <p:grpSpPr>
          <a:xfrm>
            <a:off x="6138212" y="4056439"/>
            <a:ext cx="5937251" cy="2476500"/>
            <a:chOff x="0" y="0"/>
            <a:chExt cx="5576385" cy="2367740"/>
          </a:xfrm>
        </p:grpSpPr>
        <p:grpSp>
          <p:nvGrpSpPr>
            <p:cNvPr id="13" name="Group 12"/>
            <p:cNvGrpSpPr/>
            <p:nvPr/>
          </p:nvGrpSpPr>
          <p:grpSpPr>
            <a:xfrm>
              <a:off x="1940342" y="0"/>
              <a:ext cx="1833244" cy="2367740"/>
              <a:chOff x="1940342" y="0"/>
              <a:chExt cx="1833244" cy="2367740"/>
            </a:xfrm>
          </p:grpSpPr>
          <p:pic>
            <p:nvPicPr>
              <p:cNvPr id="23" name="Picture 22">
                <a:extLst>
                  <a:ext uri="{FF2B5EF4-FFF2-40B4-BE49-F238E27FC236}">
                    <a16:creationId xmlns:a16="http://schemas.microsoft.com/office/drawing/2014/main" id="{13987242-9562-4C68-8F04-7DB2C28079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75" r="21875"/>
              <a:stretch/>
            </p:blipFill>
            <p:spPr>
              <a:xfrm>
                <a:off x="1940342" y="0"/>
                <a:ext cx="1762446" cy="1762446"/>
              </a:xfrm>
              <a:prstGeom prst="rect">
                <a:avLst/>
              </a:prstGeom>
              <a:effectLst>
                <a:outerShdw blurRad="50800" dist="38100" dir="2700000" algn="tl" rotWithShape="0">
                  <a:prstClr val="black">
                    <a:alpha val="40000"/>
                  </a:prstClr>
                </a:outerShdw>
              </a:effectLst>
            </p:spPr>
          </p:pic>
          <p:sp>
            <p:nvSpPr>
              <p:cNvPr id="24" name="Title 1">
                <a:extLst>
                  <a:ext uri="{FF2B5EF4-FFF2-40B4-BE49-F238E27FC236}">
                    <a16:creationId xmlns:a16="http://schemas.microsoft.com/office/drawing/2014/main" id="{762FE072-5F76-482D-BB05-6CE8D1B09B38}"/>
                  </a:ext>
                </a:extLst>
              </p:cNvPr>
              <p:cNvSpPr txBox="1">
                <a:spLocks/>
              </p:cNvSpPr>
              <p:nvPr/>
            </p:nvSpPr>
            <p:spPr>
              <a:xfrm>
                <a:off x="2924410" y="1752274"/>
                <a:ext cx="849176" cy="615466"/>
              </a:xfrm>
              <a:prstGeom prst="rect">
                <a:avLst/>
              </a:prstGeom>
            </p:spPr>
            <p:txBody>
              <a:bodyPr vert="horz" lIns="91440" tIns="45720" rIns="91440" bIns="45720" rtlCol="0" anchor="t">
                <a:normAutofit/>
              </a:bodyPr>
              <a:lstStyle/>
              <a:p>
                <a:pPr algn="r">
                  <a:spcAft>
                    <a:spcPts val="0"/>
                  </a:spcAft>
                </a:pPr>
                <a:r>
                  <a:rPr lang="mn-MN" sz="900" b="1" kern="1200">
                    <a:solidFill>
                      <a:srgbClr val="C68E8A"/>
                    </a:solidFill>
                    <a:effectLst/>
                    <a:latin typeface="Arial" panose="020B0604020202020204" pitchFamily="34" charset="0"/>
                    <a:ea typeface="Times New Roman" panose="02020603050405020304" pitchFamily="18" charset="0"/>
                  </a:rPr>
                  <a:t>МОНЕЛЬ ОЛОН НИЙТИЙН ТӨВ</a:t>
                </a:r>
                <a:endParaRPr lang="mn-MN" sz="1200">
                  <a:effectLst/>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a:off x="0" y="0"/>
              <a:ext cx="1850894" cy="2367380"/>
              <a:chOff x="0" y="0"/>
              <a:chExt cx="1850894" cy="2367380"/>
            </a:xfrm>
          </p:grpSpPr>
          <p:pic>
            <p:nvPicPr>
              <p:cNvPr id="20" name="Picture 19">
                <a:extLst>
                  <a:ext uri="{FF2B5EF4-FFF2-40B4-BE49-F238E27FC236}">
                    <a16:creationId xmlns:a16="http://schemas.microsoft.com/office/drawing/2014/main" id="{0754DC4D-7CFD-4983-AF68-1BC39E444D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54" t="15027" r="40876" b="9294"/>
              <a:stretch/>
            </p:blipFill>
            <p:spPr>
              <a:xfrm>
                <a:off x="35141" y="0"/>
                <a:ext cx="1740511" cy="1740511"/>
              </a:xfrm>
              <a:prstGeom prst="rect">
                <a:avLst/>
              </a:prstGeom>
              <a:effectLst>
                <a:outerShdw blurRad="50800" dist="38100" dir="2700000" algn="tl" rotWithShape="0">
                  <a:prstClr val="black">
                    <a:alpha val="40000"/>
                  </a:prstClr>
                </a:outerShdw>
              </a:effectLst>
            </p:spPr>
          </p:pic>
          <p:sp>
            <p:nvSpPr>
              <p:cNvPr id="21" name="TextBox 27">
                <a:extLst>
                  <a:ext uri="{FF2B5EF4-FFF2-40B4-BE49-F238E27FC236}">
                    <a16:creationId xmlns:a16="http://schemas.microsoft.com/office/drawing/2014/main" id="{1D1CA35C-FBF0-4476-9C58-9899048D4410}"/>
                  </a:ext>
                </a:extLst>
              </p:cNvPr>
              <p:cNvSpPr txBox="1"/>
              <p:nvPr/>
            </p:nvSpPr>
            <p:spPr>
              <a:xfrm>
                <a:off x="857318" y="1740099"/>
                <a:ext cx="993576" cy="627281"/>
              </a:xfrm>
              <a:prstGeom prst="rect">
                <a:avLst/>
              </a:prstGeom>
              <a:noFill/>
            </p:spPr>
            <p:txBody>
              <a:bodyPr wrap="square">
                <a:noAutofit/>
              </a:bodyPr>
              <a:lstStyle/>
              <a:p>
                <a:pPr algn="r">
                  <a:spcAft>
                    <a:spcPts val="0"/>
                  </a:spcAft>
                </a:pPr>
                <a:r>
                  <a:rPr lang="mn-MN" sz="900" b="1" kern="1200">
                    <a:solidFill>
                      <a:srgbClr val="C68E8A"/>
                    </a:solidFill>
                    <a:effectLst/>
                    <a:latin typeface="Arial" panose="020B0604020202020204" pitchFamily="34" charset="0"/>
                    <a:ea typeface="Times New Roman" panose="02020603050405020304" pitchFamily="18" charset="0"/>
                  </a:rPr>
                  <a:t>ДАРЬ-ЭХ ОЛОН НИЙТИЙН </a:t>
                </a:r>
                <a:endParaRPr lang="mn-MN" sz="1200">
                  <a:effectLst/>
                  <a:latin typeface="Times New Roman" panose="02020603050405020304" pitchFamily="18" charset="0"/>
                  <a:ea typeface="Times New Roman" panose="02020603050405020304" pitchFamily="18" charset="0"/>
                </a:endParaRPr>
              </a:p>
              <a:p>
                <a:pPr algn="r">
                  <a:spcAft>
                    <a:spcPts val="0"/>
                  </a:spcAft>
                </a:pPr>
                <a:r>
                  <a:rPr lang="mn-MN" sz="900" b="1" kern="1200">
                    <a:solidFill>
                      <a:srgbClr val="C68E8A"/>
                    </a:solidFill>
                    <a:effectLst/>
                    <a:latin typeface="Arial" panose="020B0604020202020204" pitchFamily="34" charset="0"/>
                    <a:ea typeface="Times New Roman" panose="02020603050405020304" pitchFamily="18" charset="0"/>
                  </a:rPr>
                  <a:t>ТӨВ</a:t>
                </a:r>
                <a:endParaRPr lang="mn-MN" sz="1200">
                  <a:effectLst/>
                  <a:latin typeface="Times New Roman" panose="02020603050405020304" pitchFamily="18" charset="0"/>
                  <a:ea typeface="Times New Roman" panose="02020603050405020304" pitchFamily="18" charset="0"/>
                </a:endParaRPr>
              </a:p>
            </p:txBody>
          </p:sp>
          <p:sp>
            <p:nvSpPr>
              <p:cNvPr id="22" name="TextBox 31">
                <a:extLst>
                  <a:ext uri="{FF2B5EF4-FFF2-40B4-BE49-F238E27FC236}">
                    <a16:creationId xmlns:a16="http://schemas.microsoft.com/office/drawing/2014/main" id="{BE7DF214-BBE7-47A3-8F31-8AA257C74A2D}"/>
                  </a:ext>
                </a:extLst>
              </p:cNvPr>
              <p:cNvSpPr txBox="1"/>
              <p:nvPr/>
            </p:nvSpPr>
            <p:spPr>
              <a:xfrm>
                <a:off x="0" y="1739331"/>
                <a:ext cx="956945" cy="588470"/>
              </a:xfrm>
              <a:prstGeom prst="rect">
                <a:avLst/>
              </a:prstGeom>
              <a:noFill/>
            </p:spPr>
            <p:txBody>
              <a:bodyPr wrap="square">
                <a:noAutofit/>
              </a:bodyPr>
              <a:lstStyle/>
              <a:p>
                <a:pPr>
                  <a:spcAft>
                    <a:spcPts val="0"/>
                  </a:spcAft>
                </a:pPr>
                <a:r>
                  <a:rPr lang="mn-MN" sz="2000" b="1" kern="1200">
                    <a:solidFill>
                      <a:srgbClr val="32D6C6"/>
                    </a:solidFill>
                    <a:effectLst/>
                    <a:latin typeface="Arial" panose="020B0604020202020204" pitchFamily="34" charset="0"/>
                    <a:ea typeface="Times New Roman" panose="02020603050405020304" pitchFamily="18" charset="0"/>
                  </a:rPr>
                  <a:t>10га</a:t>
                </a:r>
                <a:endParaRPr lang="mn-MN" sz="1200">
                  <a:effectLst/>
                  <a:latin typeface="Times New Roman" panose="02020603050405020304" pitchFamily="18" charset="0"/>
                  <a:ea typeface="Times New Roman" panose="02020603050405020304" pitchFamily="18" charset="0"/>
                </a:endParaRPr>
              </a:p>
              <a:p>
                <a:pPr>
                  <a:spcAft>
                    <a:spcPts val="0"/>
                  </a:spcAft>
                </a:pPr>
                <a:r>
                  <a:rPr lang="mn-MN" sz="800" b="1" kern="1200">
                    <a:solidFill>
                      <a:srgbClr val="32D6C6"/>
                    </a:solidFill>
                    <a:effectLst/>
                    <a:latin typeface="Arial" panose="020B0604020202020204" pitchFamily="34" charset="0"/>
                    <a:ea typeface="Times New Roman" panose="02020603050405020304" pitchFamily="18" charset="0"/>
                  </a:rPr>
                  <a:t>төлөвлөж буй талбай</a:t>
                </a:r>
                <a:endParaRPr lang="mn-MN" sz="1200">
                  <a:effectLst/>
                  <a:latin typeface="Times New Roman" panose="02020603050405020304" pitchFamily="18" charset="0"/>
                  <a:ea typeface="Times New Roman" panose="02020603050405020304" pitchFamily="18" charset="0"/>
                </a:endParaRPr>
              </a:p>
            </p:txBody>
          </p:sp>
        </p:grpSp>
        <p:sp>
          <p:nvSpPr>
            <p:cNvPr id="15" name="TextBox 32">
              <a:extLst>
                <a:ext uri="{FF2B5EF4-FFF2-40B4-BE49-F238E27FC236}">
                  <a16:creationId xmlns:a16="http://schemas.microsoft.com/office/drawing/2014/main" id="{A3F04330-4E22-47DA-879E-4F83FE8E56CB}"/>
                </a:ext>
              </a:extLst>
            </p:cNvPr>
            <p:cNvSpPr txBox="1"/>
            <p:nvPr/>
          </p:nvSpPr>
          <p:spPr>
            <a:xfrm>
              <a:off x="1940159" y="1762007"/>
              <a:ext cx="972024" cy="566385"/>
            </a:xfrm>
            <a:prstGeom prst="rect">
              <a:avLst/>
            </a:prstGeom>
            <a:noFill/>
          </p:spPr>
          <p:txBody>
            <a:bodyPr wrap="square">
              <a:noAutofit/>
            </a:bodyPr>
            <a:lstStyle/>
            <a:p>
              <a:pPr>
                <a:spcAft>
                  <a:spcPts val="0"/>
                </a:spcAft>
              </a:pPr>
              <a:r>
                <a:rPr lang="mn-MN" sz="1800" b="1" kern="1200">
                  <a:solidFill>
                    <a:srgbClr val="32D6C6"/>
                  </a:solidFill>
                  <a:effectLst/>
                  <a:latin typeface="Arial" panose="020B0604020202020204" pitchFamily="34" charset="0"/>
                  <a:ea typeface="Times New Roman" panose="02020603050405020304" pitchFamily="18" charset="0"/>
                </a:rPr>
                <a:t>14.6га</a:t>
              </a:r>
              <a:endParaRPr lang="mn-MN" sz="1200">
                <a:effectLst/>
                <a:latin typeface="Times New Roman" panose="02020603050405020304" pitchFamily="18" charset="0"/>
                <a:ea typeface="Times New Roman" panose="02020603050405020304" pitchFamily="18" charset="0"/>
              </a:endParaRPr>
            </a:p>
            <a:p>
              <a:pPr>
                <a:spcAft>
                  <a:spcPts val="0"/>
                </a:spcAft>
              </a:pPr>
              <a:r>
                <a:rPr lang="mn-MN" sz="800" b="1" kern="1200">
                  <a:solidFill>
                    <a:srgbClr val="32D6C6"/>
                  </a:solidFill>
                  <a:effectLst/>
                  <a:latin typeface="Arial" panose="020B0604020202020204" pitchFamily="34" charset="0"/>
                  <a:ea typeface="Times New Roman" panose="02020603050405020304" pitchFamily="18" charset="0"/>
                </a:rPr>
                <a:t>төлөвлөж буй талбай</a:t>
              </a:r>
              <a:endParaRPr lang="mn-MN" sz="120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3812504" y="0"/>
              <a:ext cx="1763881" cy="2367307"/>
              <a:chOff x="3812504" y="0"/>
              <a:chExt cx="1763881" cy="2367307"/>
            </a:xfrm>
          </p:grpSpPr>
          <p:pic>
            <p:nvPicPr>
              <p:cNvPr id="17" name="Picture 16">
                <a:extLst>
                  <a:ext uri="{FF2B5EF4-FFF2-40B4-BE49-F238E27FC236}">
                    <a16:creationId xmlns:a16="http://schemas.microsoft.com/office/drawing/2014/main" id="{1504F08D-0007-454E-B187-C9AE6020D1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875" r="21875"/>
              <a:stretch/>
            </p:blipFill>
            <p:spPr>
              <a:xfrm>
                <a:off x="3813940" y="0"/>
                <a:ext cx="1762445" cy="1762445"/>
              </a:xfrm>
              <a:prstGeom prst="snipRoundRect">
                <a:avLst>
                  <a:gd name="adj1" fmla="val 0"/>
                  <a:gd name="adj2" fmla="val 0"/>
                </a:avLst>
              </a:prstGeom>
              <a:effectLst>
                <a:outerShdw blurRad="50800" dist="38100" dir="2700000" algn="tl" rotWithShape="0">
                  <a:prstClr val="black">
                    <a:alpha val="40000"/>
                  </a:prstClr>
                </a:outerShdw>
              </a:effectLst>
            </p:spPr>
          </p:pic>
          <p:sp>
            <p:nvSpPr>
              <p:cNvPr id="18" name="Title 1">
                <a:extLst>
                  <a:ext uri="{FF2B5EF4-FFF2-40B4-BE49-F238E27FC236}">
                    <a16:creationId xmlns:a16="http://schemas.microsoft.com/office/drawing/2014/main" id="{BC8E9E06-FCD9-4BAB-BB4C-EA601AE13F31}"/>
                  </a:ext>
                </a:extLst>
              </p:cNvPr>
              <p:cNvSpPr txBox="1">
                <a:spLocks/>
              </p:cNvSpPr>
              <p:nvPr/>
            </p:nvSpPr>
            <p:spPr>
              <a:xfrm>
                <a:off x="4724781" y="1752056"/>
                <a:ext cx="851604" cy="615251"/>
              </a:xfrm>
              <a:prstGeom prst="rect">
                <a:avLst/>
              </a:prstGeom>
            </p:spPr>
            <p:txBody>
              <a:bodyPr vert="horz" lIns="91440" tIns="45720" rIns="91440" bIns="45720" rtlCol="0" anchor="t">
                <a:normAutofit/>
              </a:bodyPr>
              <a:lstStyle/>
              <a:p>
                <a:pPr algn="r">
                  <a:spcAft>
                    <a:spcPts val="0"/>
                  </a:spcAft>
                </a:pPr>
                <a:r>
                  <a:rPr lang="mn-MN" sz="900" b="1" kern="1200">
                    <a:solidFill>
                      <a:srgbClr val="C68E8A"/>
                    </a:solidFill>
                    <a:effectLst/>
                    <a:latin typeface="Arial" panose="020B0604020202020204" pitchFamily="34" charset="0"/>
                    <a:ea typeface="Times New Roman" panose="02020603050405020304" pitchFamily="18" charset="0"/>
                  </a:rPr>
                  <a:t>ТАХИЛТ ОЛОН НИЙТИЙН ТӨВ</a:t>
                </a:r>
                <a:endParaRPr lang="mn-MN" sz="1200">
                  <a:effectLst/>
                  <a:latin typeface="Times New Roman" panose="02020603050405020304" pitchFamily="18" charset="0"/>
                  <a:ea typeface="Times New Roman" panose="02020603050405020304" pitchFamily="18" charset="0"/>
                </a:endParaRPr>
              </a:p>
            </p:txBody>
          </p:sp>
          <p:sp>
            <p:nvSpPr>
              <p:cNvPr id="19" name="TextBox 33">
                <a:extLst>
                  <a:ext uri="{FF2B5EF4-FFF2-40B4-BE49-F238E27FC236}">
                    <a16:creationId xmlns:a16="http://schemas.microsoft.com/office/drawing/2014/main" id="{A0A3B5CF-745A-48FA-8045-69C54C72CDBC}"/>
                  </a:ext>
                </a:extLst>
              </p:cNvPr>
              <p:cNvSpPr txBox="1"/>
              <p:nvPr/>
            </p:nvSpPr>
            <p:spPr>
              <a:xfrm>
                <a:off x="3812504" y="1760551"/>
                <a:ext cx="1197743" cy="606164"/>
              </a:xfrm>
              <a:prstGeom prst="rect">
                <a:avLst/>
              </a:prstGeom>
              <a:noFill/>
            </p:spPr>
            <p:txBody>
              <a:bodyPr wrap="square">
                <a:noAutofit/>
              </a:bodyPr>
              <a:lstStyle/>
              <a:p>
                <a:pPr>
                  <a:spcAft>
                    <a:spcPts val="0"/>
                  </a:spcAft>
                </a:pPr>
                <a:r>
                  <a:rPr lang="mn-MN" sz="1800" b="1" kern="1200">
                    <a:solidFill>
                      <a:srgbClr val="32D6C6"/>
                    </a:solidFill>
                    <a:effectLst/>
                    <a:latin typeface="Arial" panose="020B0604020202020204" pitchFamily="34" charset="0"/>
                    <a:ea typeface="Times New Roman" panose="02020603050405020304" pitchFamily="18" charset="0"/>
                  </a:rPr>
                  <a:t>14га</a:t>
                </a:r>
                <a:endParaRPr lang="mn-MN" sz="1200">
                  <a:effectLst/>
                  <a:latin typeface="Times New Roman" panose="02020603050405020304" pitchFamily="18" charset="0"/>
                  <a:ea typeface="Times New Roman" panose="02020603050405020304" pitchFamily="18" charset="0"/>
                </a:endParaRPr>
              </a:p>
              <a:p>
                <a:pPr>
                  <a:spcAft>
                    <a:spcPts val="0"/>
                  </a:spcAft>
                </a:pPr>
                <a:r>
                  <a:rPr lang="mn-MN" sz="800" b="1" kern="1200">
                    <a:solidFill>
                      <a:srgbClr val="32D6C6"/>
                    </a:solidFill>
                    <a:effectLst/>
                    <a:latin typeface="Arial" panose="020B0604020202020204" pitchFamily="34" charset="0"/>
                    <a:ea typeface="Times New Roman" panose="02020603050405020304" pitchFamily="18" charset="0"/>
                  </a:rPr>
                  <a:t>төлөвлөж буй </a:t>
                </a:r>
                <a:endParaRPr lang="mn-MN" sz="1200">
                  <a:effectLst/>
                  <a:latin typeface="Times New Roman" panose="02020603050405020304" pitchFamily="18" charset="0"/>
                  <a:ea typeface="Times New Roman" panose="02020603050405020304" pitchFamily="18" charset="0"/>
                </a:endParaRPr>
              </a:p>
              <a:p>
                <a:pPr>
                  <a:spcAft>
                    <a:spcPts val="0"/>
                  </a:spcAft>
                </a:pPr>
                <a:r>
                  <a:rPr lang="mn-MN" sz="800" b="1" kern="1200">
                    <a:solidFill>
                      <a:srgbClr val="32D6C6"/>
                    </a:solidFill>
                    <a:effectLst/>
                    <a:latin typeface="Arial" panose="020B0604020202020204" pitchFamily="34" charset="0"/>
                    <a:ea typeface="Times New Roman" panose="02020603050405020304" pitchFamily="18" charset="0"/>
                  </a:rPr>
                  <a:t>талбай</a:t>
                </a:r>
                <a:endParaRPr lang="mn-MN" sz="1200">
                  <a:effectLst/>
                  <a:latin typeface="Times New Roman" panose="02020603050405020304" pitchFamily="18" charset="0"/>
                  <a:ea typeface="Times New Roman" panose="02020603050405020304" pitchFamily="18" charset="0"/>
                </a:endParaRPr>
              </a:p>
            </p:txBody>
          </p:sp>
        </p:grpSp>
      </p:grpSp>
      <p:sp>
        <p:nvSpPr>
          <p:cNvPr id="3" name="Rectangle 2"/>
          <p:cNvSpPr/>
          <p:nvPr/>
        </p:nvSpPr>
        <p:spPr>
          <a:xfrm>
            <a:off x="6365243" y="987856"/>
            <a:ext cx="5659861" cy="523220"/>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Дарь-Эх, </a:t>
            </a:r>
            <a:r>
              <a:rPr lang="mn-MN" sz="1400" i="1" dirty="0" err="1">
                <a:solidFill>
                  <a:srgbClr val="1F497D"/>
                </a:solidFill>
                <a:latin typeface="Arial" panose="020B0604020202020204" pitchFamily="34" charset="0"/>
                <a:ea typeface="Calibri" panose="020F0502020204030204" pitchFamily="34" charset="0"/>
              </a:rPr>
              <a:t>Монель</a:t>
            </a:r>
            <a:r>
              <a:rPr lang="mn-MN" sz="1400" i="1" dirty="0">
                <a:solidFill>
                  <a:srgbClr val="1F497D"/>
                </a:solidFill>
                <a:latin typeface="Arial" panose="020B0604020202020204" pitchFamily="34" charset="0"/>
                <a:ea typeface="Calibri" panose="020F0502020204030204" pitchFamily="34" charset="0"/>
              </a:rPr>
              <a:t>, Тахилт олон нийтийн төвийн </a:t>
            </a:r>
            <a:r>
              <a:rPr lang="mn-MN" sz="1400" i="1" dirty="0" err="1">
                <a:solidFill>
                  <a:srgbClr val="1F497D"/>
                </a:solidFill>
                <a:latin typeface="Arial" panose="020B0604020202020204" pitchFamily="34" charset="0"/>
                <a:ea typeface="Calibri" panose="020F0502020204030204" pitchFamily="34" charset="0"/>
              </a:rPr>
              <a:t>ТЭЗҮ</a:t>
            </a:r>
            <a:r>
              <a:rPr lang="mn-MN" sz="1400" i="1" dirty="0">
                <a:solidFill>
                  <a:srgbClr val="1F497D"/>
                </a:solidFill>
                <a:latin typeface="Arial" panose="020B0604020202020204" pitchFamily="34" charset="0"/>
                <a:ea typeface="Calibri" panose="020F0502020204030204" pitchFamily="34" charset="0"/>
              </a:rPr>
              <a:t>, барилгажилтын төслийг батлуулах.</a:t>
            </a:r>
            <a:endParaRPr lang="mn-MN" sz="1400" dirty="0"/>
          </a:p>
        </p:txBody>
      </p:sp>
      <p:sp>
        <p:nvSpPr>
          <p:cNvPr id="4" name="Rectangle 3"/>
          <p:cNvSpPr/>
          <p:nvPr/>
        </p:nvSpPr>
        <p:spPr>
          <a:xfrm>
            <a:off x="6256421" y="1957493"/>
            <a:ext cx="5669279" cy="1569660"/>
          </a:xfrm>
          <a:prstGeom prst="rect">
            <a:avLst/>
          </a:prstGeom>
        </p:spPr>
        <p:txBody>
          <a:bodyPr wrap="square">
            <a:spAutoFit/>
          </a:bodyPr>
          <a:lstStyle/>
          <a:p>
            <a:pPr algn="just"/>
            <a:r>
              <a:rPr lang="mn-MN" sz="1200" dirty="0" smtClean="0">
                <a:latin typeface="Arial" panose="020B0604020202020204" pitchFamily="34" charset="0"/>
                <a:ea typeface="Calibri" panose="020F0502020204030204" pitchFamily="34" charset="0"/>
              </a:rPr>
              <a:t>	Шинээр </a:t>
            </a:r>
            <a:r>
              <a:rPr lang="mn-MN" sz="1200" dirty="0">
                <a:latin typeface="Arial" panose="020B0604020202020204" pitchFamily="34" charset="0"/>
                <a:ea typeface="Calibri" panose="020F0502020204030204" pitchFamily="34" charset="0"/>
              </a:rPr>
              <a:t>байгуулах 3 олон нийтийн төвийн техник эдийн засгийн үндэслэл, барилгажилтын төсөл боловсруулах ажлын магадлалаар баталгаажсан эцсийн тайланг яаралтай ирүүлэхээр 2025 оны 03 дугаар сарын 12-ны өдөр “Зураг төсөл консалтинг ХХК”-д 01/274, 2025 оны 05 дугаар сарын 27-ны өдрийн 01/595 дугаартай албан бичгээр мэдэгдэл хүргүүлсэн. Мөн 2025 оны 05 дугаар сарын 27-ны өдрийн 01/591 дугаартай албан бичгээр Барилгын хөгжлийн төвөөс тус ажлууд магадлалаар баталгаажсан эсэх дээр тодруулга авахаар хүргүүлсэн байна.</a:t>
            </a:r>
            <a:endParaRPr lang="mn-MN" sz="1200" dirty="0"/>
          </a:p>
        </p:txBody>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12967" y="4195882"/>
            <a:ext cx="4792668" cy="2638908"/>
          </a:xfrm>
          <a:prstGeom prst="rect">
            <a:avLst/>
          </a:prstGeom>
          <a:ln>
            <a:solidFill>
              <a:schemeClr val="accent1"/>
            </a:solidFill>
          </a:ln>
          <a:effectLst>
            <a:outerShdw blurRad="50800" dist="38100" dir="2700000" algn="tl" rotWithShape="0">
              <a:prstClr val="black">
                <a:alpha val="40000"/>
              </a:prstClr>
            </a:outerShdw>
          </a:effectLst>
        </p:spPr>
      </p:pic>
      <p:pic>
        <p:nvPicPr>
          <p:cNvPr id="10" name="Picture 9"/>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3333" t="12022" b="5156"/>
          <a:stretch/>
        </p:blipFill>
        <p:spPr bwMode="auto">
          <a:xfrm>
            <a:off x="3463185" y="5276080"/>
            <a:ext cx="2494280" cy="1733550"/>
          </a:xfrm>
          <a:prstGeom prst="rect">
            <a:avLst/>
          </a:prstGeom>
          <a:ln w="9525" cap="flat" cmpd="sng" algn="ctr">
            <a:solidFill>
              <a:srgbClr val="4F81BD"/>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57321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A2BA-6A29-183C-56D9-27037C5FAA0E}"/>
            </a:ext>
          </a:extLst>
        </p:cNvPr>
        <p:cNvGrpSpPr/>
        <p:nvPr/>
      </p:nvGrpSpPr>
      <p:grpSpPr>
        <a:xfrm>
          <a:off x="0" y="0"/>
          <a:ext cx="0" cy="0"/>
          <a:chOff x="0" y="0"/>
          <a:chExt cx="0" cy="0"/>
        </a:xfrm>
      </p:grpSpPr>
      <p:sp>
        <p:nvSpPr>
          <p:cNvPr id="48" name="Rectangle 47"/>
          <p:cNvSpPr/>
          <p:nvPr/>
        </p:nvSpPr>
        <p:spPr>
          <a:xfrm>
            <a:off x="0" y="53895"/>
            <a:ext cx="12192000" cy="756537"/>
          </a:xfrm>
          <a:prstGeom prst="rect">
            <a:avLst/>
          </a:prstGeom>
          <a:gradFill>
            <a:gsLst>
              <a:gs pos="100000">
                <a:schemeClr val="accent1">
                  <a:lumMod val="40000"/>
                  <a:lumOff val="6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pic>
        <p:nvPicPr>
          <p:cNvPr id="45" name="Picture 44">
            <a:extLst>
              <a:ext uri="{FF2B5EF4-FFF2-40B4-BE49-F238E27FC236}">
                <a16:creationId xmlns:a16="http://schemas.microsoft.com/office/drawing/2014/main" id="{E59EC0D2-8A46-5B32-B8CF-881E29EAC488}"/>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t="85828" r="6223" b="8179"/>
          <a:stretch/>
        </p:blipFill>
        <p:spPr bwMode="auto">
          <a:xfrm flipV="1">
            <a:off x="0" y="853"/>
            <a:ext cx="12192000" cy="5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5">
            <a:extLst>
              <a:ext uri="{FF2B5EF4-FFF2-40B4-BE49-F238E27FC236}">
                <a16:creationId xmlns:a16="http://schemas.microsoft.com/office/drawing/2014/main" id="{84A91EBC-5C6E-3AAD-CEBC-71064CF7E05F}"/>
              </a:ext>
            </a:extLst>
          </p:cNvPr>
          <p:cNvGraphicFramePr>
            <a:graphicFrameLocks noGrp="1"/>
          </p:cNvGraphicFramePr>
          <p:nvPr>
            <p:extLst>
              <p:ext uri="{D42A27DB-BD31-4B8C-83A1-F6EECF244321}">
                <p14:modId xmlns:p14="http://schemas.microsoft.com/office/powerpoint/2010/main" val="943873843"/>
              </p:ext>
            </p:extLst>
          </p:nvPr>
        </p:nvGraphicFramePr>
        <p:xfrm>
          <a:off x="0" y="7066387"/>
          <a:ext cx="12189068" cy="248603"/>
        </p:xfrm>
        <a:graphic>
          <a:graphicData uri="http://schemas.openxmlformats.org/drawingml/2006/table">
            <a:tbl>
              <a:tblPr firstRow="1" bandRow="1">
                <a:tableStyleId>{5C22544A-7EE6-4342-B048-85BDC9FD1C3A}</a:tableStyleId>
              </a:tblPr>
              <a:tblGrid>
                <a:gridCol w="12189068">
                  <a:extLst>
                    <a:ext uri="{9D8B030D-6E8A-4147-A177-3AD203B41FA5}">
                      <a16:colId xmlns:a16="http://schemas.microsoft.com/office/drawing/2014/main" val="1993193099"/>
                    </a:ext>
                  </a:extLst>
                </a:gridCol>
              </a:tblGrid>
              <a:tr h="248603">
                <a:tc>
                  <a:txBody>
                    <a:bodyPr/>
                    <a:lstStyle/>
                    <a:p>
                      <a:pPr algn="ctr"/>
                      <a:r>
                        <a:rPr lang="mn-MN" sz="1000" b="1" dirty="0" smtClean="0">
                          <a:solidFill>
                            <a:srgbClr val="30538B"/>
                          </a:solidFill>
                          <a:latin typeface="Arial" panose="020B0604020202020204" pitchFamily="34" charset="0"/>
                          <a:cs typeface="Arial" panose="020B0604020202020204" pitchFamily="34" charset="0"/>
                        </a:rPr>
                        <a:t>8</a:t>
                      </a:r>
                      <a:endParaRPr lang="en-US" sz="1000" b="1" dirty="0">
                        <a:solidFill>
                          <a:srgbClr val="30538B"/>
                        </a:solidFill>
                        <a:latin typeface="Arial" panose="020B0604020202020204" pitchFamily="34" charset="0"/>
                        <a:cs typeface="Arial" panose="020B0604020202020204" pitchFamily="34" charset="0"/>
                      </a:endParaRPr>
                    </a:p>
                  </a:txBody>
                  <a:tcPr anchor="ctr">
                    <a:gradFill>
                      <a:gsLst>
                        <a:gs pos="100000">
                          <a:schemeClr val="accent1"/>
                        </a:gs>
                        <a:gs pos="40000">
                          <a:schemeClr val="bg1"/>
                        </a:gs>
                      </a:gsLst>
                      <a:path path="shape">
                        <a:fillToRect l="50000" t="50000" r="50000" b="50000"/>
                      </a:path>
                    </a:gradFill>
                  </a:tcPr>
                </a:tc>
                <a:extLst>
                  <a:ext uri="{0D108BD9-81ED-4DB2-BD59-A6C34878D82A}">
                    <a16:rowId xmlns:a16="http://schemas.microsoft.com/office/drawing/2014/main" val="460052293"/>
                  </a:ext>
                </a:extLst>
              </a:tr>
            </a:tbl>
          </a:graphicData>
        </a:graphic>
      </p:graphicFrame>
      <p:sp>
        <p:nvSpPr>
          <p:cNvPr id="51" name="TextBox 50">
            <a:extLst>
              <a:ext uri="{FF2B5EF4-FFF2-40B4-BE49-F238E27FC236}">
                <a16:creationId xmlns:a16="http://schemas.microsoft.com/office/drawing/2014/main" id="{F042CA87-1FBA-F859-F063-8CF19DA45075}"/>
              </a:ext>
            </a:extLst>
          </p:cNvPr>
          <p:cNvSpPr txBox="1"/>
          <p:nvPr/>
        </p:nvSpPr>
        <p:spPr>
          <a:xfrm>
            <a:off x="2345926" y="271058"/>
            <a:ext cx="7497216" cy="307777"/>
          </a:xfrm>
          <a:prstGeom prst="rect">
            <a:avLst/>
          </a:prstGeom>
          <a:noFill/>
        </p:spPr>
        <p:txBody>
          <a:bodyPr wrap="square">
            <a:spAutoFit/>
          </a:bodyPr>
          <a:lstStyle/>
          <a:p>
            <a:pPr algn="ctr"/>
            <a:r>
              <a:rPr lang="mn-MN" sz="1400" b="1" dirty="0">
                <a:solidFill>
                  <a:srgbClr val="30538B"/>
                </a:solidFill>
                <a:latin typeface="Arial" panose="020B0604020202020204" pitchFamily="34" charset="0"/>
                <a:cs typeface="Arial" panose="020B0604020202020204" pitchFamily="34" charset="0"/>
              </a:rPr>
              <a:t>ЗОРИЛГО 2. БОДЛОГЫН БАРИМТ БИЧИГТ ТУСГАГДСАН ЗОРИЛТЫН ХҮРЭЭНД:</a:t>
            </a:r>
          </a:p>
        </p:txBody>
      </p:sp>
      <p:pic>
        <p:nvPicPr>
          <p:cNvPr id="57" name="Picture 56">
            <a:extLst>
              <a:ext uri="{FF2B5EF4-FFF2-40B4-BE49-F238E27FC236}">
                <a16:creationId xmlns:a16="http://schemas.microsoft.com/office/drawing/2014/main" id="{4A1A504A-7706-4F17-B886-7BFBCFB4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67" y="220718"/>
            <a:ext cx="427504" cy="427504"/>
          </a:xfrm>
          <a:prstGeom prst="rect">
            <a:avLst/>
          </a:prstGeom>
        </p:spPr>
      </p:pic>
      <p:pic>
        <p:nvPicPr>
          <p:cNvPr id="58" name="Picture 57"/>
          <p:cNvPicPr>
            <a:picLocks noChangeAspect="1"/>
          </p:cNvPicPr>
          <p:nvPr/>
        </p:nvPicPr>
        <p:blipFill rotWithShape="1">
          <a:blip r:embed="rId4">
            <a:clrChange>
              <a:clrFrom>
                <a:srgbClr val="FFFFFF"/>
              </a:clrFrom>
              <a:clrTo>
                <a:srgbClr val="FFFFFF">
                  <a:alpha val="0"/>
                </a:srgbClr>
              </a:clrTo>
            </a:clrChange>
          </a:blip>
          <a:srcRect l="14388" t="4937" r="12988" b="8727"/>
          <a:stretch/>
        </p:blipFill>
        <p:spPr>
          <a:xfrm>
            <a:off x="11548597" y="171858"/>
            <a:ext cx="526866" cy="506178"/>
          </a:xfrm>
          <a:prstGeom prst="rect">
            <a:avLst/>
          </a:prstGeom>
        </p:spPr>
      </p:pic>
      <p:sp>
        <p:nvSpPr>
          <p:cNvPr id="2" name="Rectangle 1"/>
          <p:cNvSpPr/>
          <p:nvPr/>
        </p:nvSpPr>
        <p:spPr>
          <a:xfrm>
            <a:off x="426719" y="1931398"/>
            <a:ext cx="5502442" cy="1938992"/>
          </a:xfrm>
          <a:prstGeom prst="rect">
            <a:avLst/>
          </a:prstGeom>
        </p:spPr>
        <p:txBody>
          <a:bodyPr wrap="square">
            <a:spAutoFit/>
          </a:bodyPr>
          <a:lstStyle/>
          <a:p>
            <a:pPr algn="just"/>
            <a:r>
              <a:rPr lang="mn-MN" sz="1200" dirty="0">
                <a:latin typeface="Arial" panose="020B0604020202020204" pitchFamily="34" charset="0"/>
                <a:cs typeface="Arial" panose="020B0604020202020204" pitchFamily="34" charset="0"/>
              </a:rPr>
              <a:t>	Эдийн засгийн тусгай бүсийн Захирагчийн ажлын албыг байгуулах, Захирагч томилох, Бүтэц орон тооны хязгаар батлах тухай захирамжийн төслийг Нийслэлийн Засаг даргын Зөвлөлийн 2025 оны 01 дүгээр хурал, Нийслэлийн иргэдийн Төлөөлөгчдийн Хурлын 2025 оны ээлжит бус </a:t>
            </a:r>
            <a:r>
              <a:rPr lang="en-US" sz="1200" dirty="0">
                <a:latin typeface="Arial" panose="020B0604020202020204" pitchFamily="34" charset="0"/>
                <a:cs typeface="Arial" panose="020B0604020202020204" pitchFamily="34" charset="0"/>
              </a:rPr>
              <a:t>II </a:t>
            </a:r>
            <a:r>
              <a:rPr lang="mn-MN" sz="1200" dirty="0">
                <a:latin typeface="Arial" panose="020B0604020202020204" pitchFamily="34" charset="0"/>
                <a:cs typeface="Arial" panose="020B0604020202020204" pitchFamily="34" charset="0"/>
              </a:rPr>
              <a:t>дугаар хуралд танилцуулж, Нийслэлийн Засаг даргын 2025 оны А/117, Б/23, А/118, Б/24 дүгээр захирамжаар </a:t>
            </a:r>
            <a:r>
              <a:rPr lang="mn-MN" sz="1200" dirty="0" err="1">
                <a:latin typeface="Arial" panose="020B0604020202020204" pitchFamily="34" charset="0"/>
                <a:cs typeface="Arial" panose="020B0604020202020204" pitchFamily="34" charset="0"/>
              </a:rPr>
              <a:t>Агросити</a:t>
            </a:r>
            <a:r>
              <a:rPr lang="mn-MN" sz="1200" dirty="0">
                <a:latin typeface="Arial" panose="020B0604020202020204" pitchFamily="34" charset="0"/>
                <a:cs typeface="Arial" panose="020B0604020202020204" pitchFamily="34" charset="0"/>
              </a:rPr>
              <a:t>, Налуу-Ухаа эдийн засгийн тусгай бүсийн захирагчийг томилж, бүтэц орон тоог баталсан. </a:t>
            </a:r>
          </a:p>
          <a:p>
            <a:pPr algn="just"/>
            <a:r>
              <a:rPr lang="mn-MN" sz="1200" dirty="0" smtClean="0">
                <a:latin typeface="Arial" panose="020B0604020202020204" pitchFamily="34" charset="0"/>
                <a:cs typeface="Arial" panose="020B0604020202020204" pitchFamily="34" charset="0"/>
              </a:rPr>
              <a:t>	Нийслэлийн </a:t>
            </a:r>
            <a:r>
              <a:rPr lang="mn-MN" sz="1200" dirty="0">
                <a:latin typeface="Arial" panose="020B0604020202020204" pitchFamily="34" charset="0"/>
                <a:cs typeface="Arial" panose="020B0604020202020204" pitchFamily="34" charset="0"/>
              </a:rPr>
              <a:t>Засаг даргын 2025 оны А/295 дугаар захирамжаар “</a:t>
            </a:r>
            <a:r>
              <a:rPr lang="mn-MN" sz="1200" dirty="0" err="1">
                <a:latin typeface="Arial" panose="020B0604020202020204" pitchFamily="34" charset="0"/>
                <a:cs typeface="Arial" panose="020B0604020202020204" pitchFamily="34" charset="0"/>
              </a:rPr>
              <a:t>Агросити</a:t>
            </a:r>
            <a:r>
              <a:rPr lang="mn-MN" sz="1200" dirty="0">
                <a:latin typeface="Arial" panose="020B0604020202020204" pitchFamily="34" charset="0"/>
                <a:cs typeface="Arial" panose="020B0604020202020204" pitchFamily="34" charset="0"/>
              </a:rPr>
              <a:t>” эдийн засгийн тусгай бүсийн Захирагчийн ажлын албаны дүрмийг батлуулсан</a:t>
            </a:r>
            <a:r>
              <a:rPr lang="mn-MN" sz="1200" dirty="0" smtClean="0">
                <a:latin typeface="Arial" panose="020B0604020202020204" pitchFamily="34" charset="0"/>
                <a:cs typeface="Arial" panose="020B0604020202020204" pitchFamily="34" charset="0"/>
              </a:rPr>
              <a:t>.</a:t>
            </a:r>
            <a:endParaRPr lang="mn-MN" sz="1200" dirty="0">
              <a:latin typeface="Arial" panose="020B0604020202020204" pitchFamily="34" charset="0"/>
              <a:cs typeface="Arial" panose="020B0604020202020204" pitchFamily="34" charset="0"/>
            </a:endParaRPr>
          </a:p>
        </p:txBody>
      </p:sp>
      <p:sp>
        <p:nvSpPr>
          <p:cNvPr id="9" name="Rectangle 8"/>
          <p:cNvSpPr/>
          <p:nvPr/>
        </p:nvSpPr>
        <p:spPr>
          <a:xfrm>
            <a:off x="426721" y="990877"/>
            <a:ext cx="5414190" cy="738664"/>
          </a:xfrm>
          <a:prstGeom prst="rect">
            <a:avLst/>
          </a:prstGeom>
        </p:spPr>
        <p:txBody>
          <a:bodyPr wrap="square">
            <a:spAutoFit/>
          </a:bodyPr>
          <a:lstStyle/>
          <a:p>
            <a:pPr algn="ctr"/>
            <a:r>
              <a:rPr lang="mn-MN" sz="1400" i="1" dirty="0" err="1">
                <a:solidFill>
                  <a:srgbClr val="1F497D"/>
                </a:solidFill>
                <a:latin typeface="Arial" panose="020B0604020202020204" pitchFamily="34" charset="0"/>
                <a:ea typeface="Calibri" panose="020F0502020204030204" pitchFamily="34" charset="0"/>
              </a:rPr>
              <a:t>Агросити</a:t>
            </a:r>
            <a:r>
              <a:rPr lang="mn-MN" sz="1400" i="1" dirty="0">
                <a:solidFill>
                  <a:srgbClr val="1F497D"/>
                </a:solidFill>
                <a:latin typeface="Arial" panose="020B0604020202020204" pitchFamily="34" charset="0"/>
                <a:ea typeface="Calibri" panose="020F0502020204030204" pitchFamily="34" charset="0"/>
              </a:rPr>
              <a:t>, Налуу-Ухаа эдийн засгийн тусгай бүсийн Захирагчийн ажлын албыг байгуулж, тусгай бүсийн үйл ажиллагааг эхлүүлэх.</a:t>
            </a:r>
            <a:endParaRPr lang="mn-MN" sz="1400" dirty="0"/>
          </a:p>
        </p:txBody>
      </p:sp>
      <p:sp>
        <p:nvSpPr>
          <p:cNvPr id="3" name="Rectangle 2"/>
          <p:cNvSpPr/>
          <p:nvPr/>
        </p:nvSpPr>
        <p:spPr>
          <a:xfrm>
            <a:off x="6365243" y="987856"/>
            <a:ext cx="5659861" cy="954107"/>
          </a:xfrm>
          <a:prstGeom prst="rect">
            <a:avLst/>
          </a:prstGeom>
        </p:spPr>
        <p:txBody>
          <a:bodyPr wrap="square">
            <a:spAutoFit/>
          </a:bodyPr>
          <a:lstStyle/>
          <a:p>
            <a:pPr algn="ctr"/>
            <a:r>
              <a:rPr lang="mn-MN" sz="1400" i="1" dirty="0">
                <a:solidFill>
                  <a:srgbClr val="1F497D"/>
                </a:solidFill>
                <a:latin typeface="Arial" panose="020B0604020202020204" pitchFamily="34" charset="0"/>
                <a:ea typeface="Calibri" panose="020F0502020204030204" pitchFamily="34" charset="0"/>
              </a:rPr>
              <a:t>"Хүннү" хотыг Нийслэл хотын тусгай чиг үүргийг гүйцэтгэх хүрээнд төрийн захиргаа, их дээд сургууль, тээвэр логистик, аялал жуулчлал, санхүүгийн төрөлжсөн дагуул хот болгон хөгжүүлнэ</a:t>
            </a:r>
            <a:r>
              <a:rPr lang="mn-MN" sz="1400" i="1" dirty="0" smtClean="0">
                <a:solidFill>
                  <a:srgbClr val="1F497D"/>
                </a:solidFill>
                <a:latin typeface="Arial" panose="020B0604020202020204" pitchFamily="34" charset="0"/>
                <a:ea typeface="Calibri" panose="020F0502020204030204" pitchFamily="34" charset="0"/>
              </a:rPr>
              <a:t>.</a:t>
            </a:r>
            <a:endParaRPr lang="mn-MN" sz="1400" dirty="0"/>
          </a:p>
        </p:txBody>
      </p:sp>
      <p:sp>
        <p:nvSpPr>
          <p:cNvPr id="4" name="Rectangle 3"/>
          <p:cNvSpPr/>
          <p:nvPr/>
        </p:nvSpPr>
        <p:spPr>
          <a:xfrm>
            <a:off x="6355617" y="1986368"/>
            <a:ext cx="5570083" cy="1569660"/>
          </a:xfrm>
          <a:prstGeom prst="rect">
            <a:avLst/>
          </a:prstGeom>
        </p:spPr>
        <p:txBody>
          <a:bodyPr wrap="square">
            <a:spAutoFit/>
          </a:bodyPr>
          <a:lstStyle/>
          <a:p>
            <a:pPr algn="just"/>
            <a:r>
              <a:rPr lang="mn-MN" sz="1200" dirty="0">
                <a:latin typeface="Arial" panose="020B0604020202020204" pitchFamily="34" charset="0"/>
                <a:ea typeface="Calibri" panose="020F0502020204030204" pitchFamily="34" charset="0"/>
              </a:rPr>
              <a:t>	"Говь </a:t>
            </a:r>
            <a:r>
              <a:rPr lang="mn-MN" sz="1200" dirty="0" err="1">
                <a:latin typeface="Arial" panose="020B0604020202020204" pitchFamily="34" charset="0"/>
                <a:ea typeface="Calibri" panose="020F0502020204030204" pitchFamily="34" charset="0"/>
              </a:rPr>
              <a:t>травэл</a:t>
            </a:r>
            <a:r>
              <a:rPr lang="mn-MN" sz="1200" dirty="0">
                <a:latin typeface="Arial" panose="020B0604020202020204" pitchFamily="34" charset="0"/>
                <a:ea typeface="Calibri" panose="020F0502020204030204" pitchFamily="34" charset="0"/>
              </a:rPr>
              <a:t>" ХХК-аас 2025 оны 02 дугаар сарын 21-ний өдрийн 19/25 дугаартай албан бичгээр Хүннү хотын төв, засаг захиргааны бүсийн техник эдийн засгийн үндэслэл, хэсэгчилсэн ерөнхий төлөвлөгөө хот байгуулалтын баримт бичиг зөвшилцөх хүсэлт ирсний дагуу нийслэлийн Ерөнхий архитекторт танилцуулж, Нийслэл Улаанбаатар хотын 2040 он хүртэлх ерөнхий төлөвлөгөөний бүсчлэлтэй нийцүүлж дахин ирүүлэх талаар санал зөвлөмжийг өгсөн. Хүннү хотын ерөнхий төлөвлөгөөг нийслэлийн Ерөнхий архитектор баталсан.</a:t>
            </a:r>
            <a:endParaRPr lang="mn-MN" sz="1200" dirty="0"/>
          </a:p>
        </p:txBody>
      </p:sp>
      <p:pic>
        <p:nvPicPr>
          <p:cNvPr id="27" name="Picture 26"/>
          <p:cNvPicPr/>
          <p:nvPr/>
        </p:nvPicPr>
        <p:blipFill>
          <a:blip r:embed="rId5">
            <a:extLst>
              <a:ext uri="{28A0092B-C50C-407E-A947-70E740481C1C}">
                <a14:useLocalDpi xmlns:a14="http://schemas.microsoft.com/office/drawing/2010/main" val="0"/>
              </a:ext>
            </a:extLst>
          </a:blip>
          <a:stretch>
            <a:fillRect/>
          </a:stretch>
        </p:blipFill>
        <p:spPr>
          <a:xfrm>
            <a:off x="341116" y="3870390"/>
            <a:ext cx="5588046" cy="3063601"/>
          </a:xfrm>
          <a:prstGeom prst="rect">
            <a:avLst/>
          </a:prstGeom>
          <a:ln>
            <a:solidFill>
              <a:schemeClr val="accent1"/>
            </a:solidFill>
          </a:ln>
        </p:spPr>
      </p:pic>
      <p:pic>
        <p:nvPicPr>
          <p:cNvPr id="5" name="Picture 4"/>
          <p:cNvPicPr>
            <a:picLocks noChangeAspect="1"/>
          </p:cNvPicPr>
          <p:nvPr/>
        </p:nvPicPr>
        <p:blipFill>
          <a:blip r:embed="rId6"/>
          <a:stretch>
            <a:fillRect/>
          </a:stretch>
        </p:blipFill>
        <p:spPr>
          <a:xfrm>
            <a:off x="6303533" y="3774832"/>
            <a:ext cx="5592565" cy="3159159"/>
          </a:xfrm>
          <a:prstGeom prst="rect">
            <a:avLst/>
          </a:prstGeom>
          <a:ln>
            <a:solidFill>
              <a:schemeClr val="accent1"/>
            </a:solidFill>
          </a:ln>
        </p:spPr>
      </p:pic>
    </p:spTree>
    <p:extLst>
      <p:ext uri="{BB962C8B-B14F-4D97-AF65-F5344CB8AC3E}">
        <p14:creationId xmlns:p14="http://schemas.microsoft.com/office/powerpoint/2010/main" val="2441288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17961</TotalTime>
  <Words>2823</Words>
  <Application>Microsoft Office PowerPoint</Application>
  <PresentationFormat>Custom</PresentationFormat>
  <Paragraphs>570</Paragraphs>
  <Slides>28</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맑은 고딕</vt:lpstr>
      <vt:lpstr>SimSun</vt:lpstr>
      <vt:lpstr>Arial</vt:lpstr>
      <vt:lpstr>Calibri</vt:lpstr>
      <vt:lpstr>Calibri Light</vt:lpstr>
      <vt:lpstr>Ebrima</vt:lpstr>
      <vt:lpstr>Fira Sans Extra Condensed</vt:lpstr>
      <vt:lpstr>Fira Sans Extra Condensed Medium</vt:lpstr>
      <vt:lpstr>Mongolian Baiti</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jargalmaa</dc:creator>
  <cp:lastModifiedBy>adiyasuren lhagvasuren</cp:lastModifiedBy>
  <cp:revision>594</cp:revision>
  <cp:lastPrinted>2025-05-11T05:50:37Z</cp:lastPrinted>
  <dcterms:created xsi:type="dcterms:W3CDTF">2022-10-17T04:06:16Z</dcterms:created>
  <dcterms:modified xsi:type="dcterms:W3CDTF">2025-08-06T06:39:42Z</dcterms:modified>
</cp:coreProperties>
</file>